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84" r:id="rId2"/>
    <p:sldMasterId id="2147484101" r:id="rId3"/>
  </p:sldMasterIdLst>
  <p:notesMasterIdLst>
    <p:notesMasterId r:id="rId34"/>
  </p:notesMasterIdLst>
  <p:sldIdLst>
    <p:sldId id="267" r:id="rId4"/>
    <p:sldId id="289" r:id="rId5"/>
    <p:sldId id="279" r:id="rId6"/>
    <p:sldId id="283" r:id="rId7"/>
    <p:sldId id="294" r:id="rId8"/>
    <p:sldId id="278" r:id="rId9"/>
    <p:sldId id="277" r:id="rId10"/>
    <p:sldId id="281" r:id="rId11"/>
    <p:sldId id="282" r:id="rId12"/>
    <p:sldId id="266" r:id="rId13"/>
    <p:sldId id="272" r:id="rId14"/>
    <p:sldId id="290" r:id="rId15"/>
    <p:sldId id="291" r:id="rId16"/>
    <p:sldId id="274" r:id="rId17"/>
    <p:sldId id="288" r:id="rId18"/>
    <p:sldId id="296" r:id="rId19"/>
    <p:sldId id="297" r:id="rId20"/>
    <p:sldId id="298" r:id="rId21"/>
    <p:sldId id="299" r:id="rId22"/>
    <p:sldId id="306" r:id="rId23"/>
    <p:sldId id="295" r:id="rId24"/>
    <p:sldId id="268" r:id="rId25"/>
    <p:sldId id="276" r:id="rId26"/>
    <p:sldId id="273" r:id="rId27"/>
    <p:sldId id="287" r:id="rId28"/>
    <p:sldId id="293" r:id="rId29"/>
    <p:sldId id="302" r:id="rId30"/>
    <p:sldId id="303" r:id="rId31"/>
    <p:sldId id="304" r:id="rId32"/>
    <p:sldId id="305" r:id="rId33"/>
  </p:sldIdLst>
  <p:sldSz cx="9144000" cy="6858000" type="screen4x3"/>
  <p:notesSz cx="6797675" cy="9926638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02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02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02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02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02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02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02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02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02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4640"/>
  </p:normalViewPr>
  <p:slideViewPr>
    <p:cSldViewPr snapToGrid="0" showGuides="1">
      <p:cViewPr>
        <p:scale>
          <a:sx n="70" d="100"/>
          <a:sy n="70" d="100"/>
        </p:scale>
        <p:origin x="2760" y="1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ui:Documents:weekly_meeting:20151123:benchmark_gdal_interfac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ui:Documents:weekly_meeting:20151123:benchmark_gdal_interface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Macintosh%20HD:Users:rui:Dropbox:IOR_benchmark_independen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Macintosh%20HD:Users:rui:Dropbox:IOR_benchmark_independen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ui:Documents:weekly_meeting:20151123:raijin_gdata_opendap_bench_compress_level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C:\Users\Clair_000\Documents\ESGF\F2F%20conf%20Dec2015\CMIP5_overview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write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Sheet2!$Q$59</c:f>
              <c:strCache>
                <c:ptCount val="1"/>
                <c:pt idx="0">
                  <c:v>GDAL_FILL</c:v>
                </c:pt>
              </c:strCache>
            </c:strRef>
          </c:tx>
          <c:invertIfNegative val="0"/>
          <c:cat>
            <c:strRef>
              <c:f>Sheet2!$P$60:$P$64</c:f>
              <c:strCache>
                <c:ptCount val="5"/>
                <c:pt idx="0">
                  <c:v>GTIFF</c:v>
                </c:pt>
                <c:pt idx="1">
                  <c:v>HDF5</c:v>
                </c:pt>
                <c:pt idx="2">
                  <c:v>NC_CLASSIC</c:v>
                </c:pt>
                <c:pt idx="3">
                  <c:v>NC4</c:v>
                </c:pt>
                <c:pt idx="4">
                  <c:v>NC4_CLASSIC</c:v>
                </c:pt>
              </c:strCache>
            </c:strRef>
          </c:cat>
          <c:val>
            <c:numRef>
              <c:f>Sheet2!$Q$60:$Q$64</c:f>
              <c:numCache>
                <c:formatCode>General</c:formatCode>
                <c:ptCount val="5"/>
                <c:pt idx="0">
                  <c:v>602.4509258999952</c:v>
                </c:pt>
                <c:pt idx="2">
                  <c:v>198.9672222</c:v>
                </c:pt>
                <c:pt idx="3">
                  <c:v>419.8044444</c:v>
                </c:pt>
                <c:pt idx="4">
                  <c:v>409.877037</c:v>
                </c:pt>
              </c:numCache>
            </c:numRef>
          </c:val>
        </c:ser>
        <c:ser>
          <c:idx val="1"/>
          <c:order val="1"/>
          <c:tx>
            <c:strRef>
              <c:f>Sheet2!$R$59</c:f>
              <c:strCache>
                <c:ptCount val="1"/>
                <c:pt idx="0">
                  <c:v>PURE_FILL</c:v>
                </c:pt>
              </c:strCache>
            </c:strRef>
          </c:tx>
          <c:invertIfNegative val="0"/>
          <c:cat>
            <c:strRef>
              <c:f>Sheet2!$P$60:$P$64</c:f>
              <c:strCache>
                <c:ptCount val="5"/>
                <c:pt idx="0">
                  <c:v>GTIFF</c:v>
                </c:pt>
                <c:pt idx="1">
                  <c:v>HDF5</c:v>
                </c:pt>
                <c:pt idx="2">
                  <c:v>NC_CLASSIC</c:v>
                </c:pt>
                <c:pt idx="3">
                  <c:v>NC4</c:v>
                </c:pt>
                <c:pt idx="4">
                  <c:v>NC4_CLASSIC</c:v>
                </c:pt>
              </c:strCache>
            </c:strRef>
          </c:cat>
          <c:val>
            <c:numRef>
              <c:f>Sheet2!$R$60:$R$64</c:f>
              <c:numCache>
                <c:formatCode>General</c:formatCode>
                <c:ptCount val="5"/>
                <c:pt idx="1">
                  <c:v>843.9724074</c:v>
                </c:pt>
                <c:pt idx="2">
                  <c:v>254.2161111</c:v>
                </c:pt>
                <c:pt idx="3">
                  <c:v>431.8562963</c:v>
                </c:pt>
                <c:pt idx="4">
                  <c:v>422.6646296</c:v>
                </c:pt>
              </c:numCache>
            </c:numRef>
          </c:val>
        </c:ser>
        <c:ser>
          <c:idx val="2"/>
          <c:order val="2"/>
          <c:tx>
            <c:strRef>
              <c:f>Sheet2!$S$59</c:f>
              <c:strCache>
                <c:ptCount val="1"/>
                <c:pt idx="0">
                  <c:v>GDAL_NOFILL</c:v>
                </c:pt>
              </c:strCache>
            </c:strRef>
          </c:tx>
          <c:invertIfNegative val="0"/>
          <c:cat>
            <c:strRef>
              <c:f>Sheet2!$P$60:$P$64</c:f>
              <c:strCache>
                <c:ptCount val="5"/>
                <c:pt idx="0">
                  <c:v>GTIFF</c:v>
                </c:pt>
                <c:pt idx="1">
                  <c:v>HDF5</c:v>
                </c:pt>
                <c:pt idx="2">
                  <c:v>NC_CLASSIC</c:v>
                </c:pt>
                <c:pt idx="3">
                  <c:v>NC4</c:v>
                </c:pt>
                <c:pt idx="4">
                  <c:v>NC4_CLASSIC</c:v>
                </c:pt>
              </c:strCache>
            </c:strRef>
          </c:cat>
          <c:val>
            <c:numRef>
              <c:f>Sheet2!$S$60:$S$64</c:f>
              <c:numCache>
                <c:formatCode>General</c:formatCode>
                <c:ptCount val="5"/>
                <c:pt idx="0">
                  <c:v>602.4509258999952</c:v>
                </c:pt>
                <c:pt idx="2">
                  <c:v>238.7664815</c:v>
                </c:pt>
                <c:pt idx="3">
                  <c:v>737.3231480999979</c:v>
                </c:pt>
                <c:pt idx="4">
                  <c:v>756.4449999999994</c:v>
                </c:pt>
              </c:numCache>
            </c:numRef>
          </c:val>
        </c:ser>
        <c:ser>
          <c:idx val="3"/>
          <c:order val="3"/>
          <c:tx>
            <c:strRef>
              <c:f>Sheet2!$T$59</c:f>
              <c:strCache>
                <c:ptCount val="1"/>
                <c:pt idx="0">
                  <c:v>PURE_NOFILL</c:v>
                </c:pt>
              </c:strCache>
            </c:strRef>
          </c:tx>
          <c:invertIfNegative val="0"/>
          <c:cat>
            <c:strRef>
              <c:f>Sheet2!$P$60:$P$64</c:f>
              <c:strCache>
                <c:ptCount val="5"/>
                <c:pt idx="0">
                  <c:v>GTIFF</c:v>
                </c:pt>
                <c:pt idx="1">
                  <c:v>HDF5</c:v>
                </c:pt>
                <c:pt idx="2">
                  <c:v>NC_CLASSIC</c:v>
                </c:pt>
                <c:pt idx="3">
                  <c:v>NC4</c:v>
                </c:pt>
                <c:pt idx="4">
                  <c:v>NC4_CLASSIC</c:v>
                </c:pt>
              </c:strCache>
            </c:strRef>
          </c:cat>
          <c:val>
            <c:numRef>
              <c:f>Sheet2!$T$60:$T$64</c:f>
              <c:numCache>
                <c:formatCode>General</c:formatCode>
                <c:ptCount val="5"/>
                <c:pt idx="1">
                  <c:v>845.9962962999994</c:v>
                </c:pt>
                <c:pt idx="2">
                  <c:v>600.3018519</c:v>
                </c:pt>
                <c:pt idx="3">
                  <c:v>852.0140741</c:v>
                </c:pt>
                <c:pt idx="4">
                  <c:v>845.9753704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10923696"/>
        <c:axId val="1911409056"/>
      </c:barChart>
      <c:catAx>
        <c:axId val="19109236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Interfaces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1911409056"/>
        <c:crosses val="autoZero"/>
        <c:auto val="1"/>
        <c:lblAlgn val="ctr"/>
        <c:lblOffset val="100"/>
        <c:noMultiLvlLbl val="0"/>
      </c:catAx>
      <c:valAx>
        <c:axId val="19114090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Throughputs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1092369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read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Sheet2!$Q$53</c:f>
              <c:strCache>
                <c:ptCount val="1"/>
                <c:pt idx="0">
                  <c:v>GDAL_FILL</c:v>
                </c:pt>
              </c:strCache>
            </c:strRef>
          </c:tx>
          <c:invertIfNegative val="0"/>
          <c:cat>
            <c:strRef>
              <c:f>Sheet2!$P$54:$P$58</c:f>
              <c:strCache>
                <c:ptCount val="5"/>
                <c:pt idx="0">
                  <c:v>GTIFF</c:v>
                </c:pt>
                <c:pt idx="1">
                  <c:v>HDF5</c:v>
                </c:pt>
                <c:pt idx="2">
                  <c:v>NC_CLASSIC</c:v>
                </c:pt>
                <c:pt idx="3">
                  <c:v>NC4</c:v>
                </c:pt>
                <c:pt idx="4">
                  <c:v>NC4_CLASSIC</c:v>
                </c:pt>
              </c:strCache>
            </c:strRef>
          </c:cat>
          <c:val>
            <c:numRef>
              <c:f>Sheet2!$Q$54:$Q$58</c:f>
              <c:numCache>
                <c:formatCode>General</c:formatCode>
                <c:ptCount val="5"/>
                <c:pt idx="0">
                  <c:v>573.9172221999941</c:v>
                </c:pt>
                <c:pt idx="2">
                  <c:v>242.3407407</c:v>
                </c:pt>
                <c:pt idx="3">
                  <c:v>688.4051852</c:v>
                </c:pt>
                <c:pt idx="4">
                  <c:v>677.3635185000001</c:v>
                </c:pt>
              </c:numCache>
            </c:numRef>
          </c:val>
        </c:ser>
        <c:ser>
          <c:idx val="1"/>
          <c:order val="1"/>
          <c:tx>
            <c:strRef>
              <c:f>Sheet2!$R$53</c:f>
              <c:strCache>
                <c:ptCount val="1"/>
                <c:pt idx="0">
                  <c:v>PURE_FILL</c:v>
                </c:pt>
              </c:strCache>
            </c:strRef>
          </c:tx>
          <c:invertIfNegative val="0"/>
          <c:cat>
            <c:strRef>
              <c:f>Sheet2!$P$54:$P$58</c:f>
              <c:strCache>
                <c:ptCount val="5"/>
                <c:pt idx="0">
                  <c:v>GTIFF</c:v>
                </c:pt>
                <c:pt idx="1">
                  <c:v>HDF5</c:v>
                </c:pt>
                <c:pt idx="2">
                  <c:v>NC_CLASSIC</c:v>
                </c:pt>
                <c:pt idx="3">
                  <c:v>NC4</c:v>
                </c:pt>
                <c:pt idx="4">
                  <c:v>NC4_CLASSIC</c:v>
                </c:pt>
              </c:strCache>
            </c:strRef>
          </c:cat>
          <c:val>
            <c:numRef>
              <c:f>Sheet2!$R$54:$R$58</c:f>
              <c:numCache>
                <c:formatCode>General</c:formatCode>
                <c:ptCount val="5"/>
                <c:pt idx="1">
                  <c:v>889.9424073999974</c:v>
                </c:pt>
                <c:pt idx="2">
                  <c:v>615.1292592999994</c:v>
                </c:pt>
                <c:pt idx="3">
                  <c:v>912.5035185</c:v>
                </c:pt>
                <c:pt idx="4">
                  <c:v>871.6835185</c:v>
                </c:pt>
              </c:numCache>
            </c:numRef>
          </c:val>
        </c:ser>
        <c:ser>
          <c:idx val="2"/>
          <c:order val="2"/>
          <c:tx>
            <c:strRef>
              <c:f>Sheet2!$S$53</c:f>
              <c:strCache>
                <c:ptCount val="1"/>
                <c:pt idx="0">
                  <c:v>GDAL_NOFILL</c:v>
                </c:pt>
              </c:strCache>
            </c:strRef>
          </c:tx>
          <c:invertIfNegative val="0"/>
          <c:cat>
            <c:strRef>
              <c:f>Sheet2!$P$54:$P$58</c:f>
              <c:strCache>
                <c:ptCount val="5"/>
                <c:pt idx="0">
                  <c:v>GTIFF</c:v>
                </c:pt>
                <c:pt idx="1">
                  <c:v>HDF5</c:v>
                </c:pt>
                <c:pt idx="2">
                  <c:v>NC_CLASSIC</c:v>
                </c:pt>
                <c:pt idx="3">
                  <c:v>NC4</c:v>
                </c:pt>
                <c:pt idx="4">
                  <c:v>NC4_CLASSIC</c:v>
                </c:pt>
              </c:strCache>
            </c:strRef>
          </c:cat>
          <c:val>
            <c:numRef>
              <c:f>Sheet2!$S$54:$S$58</c:f>
              <c:numCache>
                <c:formatCode>General</c:formatCode>
                <c:ptCount val="5"/>
                <c:pt idx="0">
                  <c:v>573.9172221999941</c:v>
                </c:pt>
                <c:pt idx="2">
                  <c:v>245.7811111</c:v>
                </c:pt>
                <c:pt idx="3">
                  <c:v>691.8012962999974</c:v>
                </c:pt>
                <c:pt idx="4">
                  <c:v>703.1014815</c:v>
                </c:pt>
              </c:numCache>
            </c:numRef>
          </c:val>
        </c:ser>
        <c:ser>
          <c:idx val="3"/>
          <c:order val="3"/>
          <c:tx>
            <c:strRef>
              <c:f>Sheet2!$T$53</c:f>
              <c:strCache>
                <c:ptCount val="1"/>
                <c:pt idx="0">
                  <c:v>PURE_NOFILL</c:v>
                </c:pt>
              </c:strCache>
            </c:strRef>
          </c:tx>
          <c:invertIfNegative val="0"/>
          <c:cat>
            <c:strRef>
              <c:f>Sheet2!$P$54:$P$58</c:f>
              <c:strCache>
                <c:ptCount val="5"/>
                <c:pt idx="0">
                  <c:v>GTIFF</c:v>
                </c:pt>
                <c:pt idx="1">
                  <c:v>HDF5</c:v>
                </c:pt>
                <c:pt idx="2">
                  <c:v>NC_CLASSIC</c:v>
                </c:pt>
                <c:pt idx="3">
                  <c:v>NC4</c:v>
                </c:pt>
                <c:pt idx="4">
                  <c:v>NC4_CLASSIC</c:v>
                </c:pt>
              </c:strCache>
            </c:strRef>
          </c:cat>
          <c:val>
            <c:numRef>
              <c:f>Sheet2!$T$54:$T$58</c:f>
              <c:numCache>
                <c:formatCode>General</c:formatCode>
                <c:ptCount val="5"/>
                <c:pt idx="1">
                  <c:v>899.6744444</c:v>
                </c:pt>
                <c:pt idx="2">
                  <c:v>619.4692592999974</c:v>
                </c:pt>
                <c:pt idx="3">
                  <c:v>897.8935185</c:v>
                </c:pt>
                <c:pt idx="4">
                  <c:v>885.9196295999974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10557536"/>
        <c:axId val="1344569968"/>
      </c:barChart>
      <c:catAx>
        <c:axId val="19105575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Interfaces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1344569968"/>
        <c:crosses val="autoZero"/>
        <c:auto val="1"/>
        <c:lblAlgn val="ctr"/>
        <c:lblOffset val="100"/>
        <c:noMultiLvlLbl val="0"/>
      </c:catAx>
      <c:valAx>
        <c:axId val="134456996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Through</a:t>
                </a:r>
                <a:r>
                  <a:rPr lang="en-US" baseline="0" dirty="0" smtClean="0"/>
                  <a:t>puts (MB/s)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105575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Independent write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raijin_short!$B$106</c:f>
              <c:strCache>
                <c:ptCount val="1"/>
                <c:pt idx="0">
                  <c:v>HDF5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raijin_short!$C$105:$H$105</c:f>
              <c:numCache>
                <c:formatCode>General</c:formatCode>
                <c:ptCount val="6"/>
                <c:pt idx="0">
                  <c:v>1.0</c:v>
                </c:pt>
                <c:pt idx="1">
                  <c:v>8.0</c:v>
                </c:pt>
                <c:pt idx="2">
                  <c:v>16.0</c:v>
                </c:pt>
                <c:pt idx="3">
                  <c:v>32.0</c:v>
                </c:pt>
                <c:pt idx="4">
                  <c:v>64.0</c:v>
                </c:pt>
                <c:pt idx="5">
                  <c:v>128.0</c:v>
                </c:pt>
              </c:numCache>
            </c:numRef>
          </c:cat>
          <c:val>
            <c:numRef>
              <c:f>raijin_short!$C$106:$H$106</c:f>
              <c:numCache>
                <c:formatCode>General</c:formatCode>
                <c:ptCount val="6"/>
                <c:pt idx="0">
                  <c:v>468.88</c:v>
                </c:pt>
                <c:pt idx="1">
                  <c:v>1535.27</c:v>
                </c:pt>
                <c:pt idx="2">
                  <c:v>1469.8</c:v>
                </c:pt>
                <c:pt idx="3">
                  <c:v>1068.81</c:v>
                </c:pt>
                <c:pt idx="4">
                  <c:v>857.61</c:v>
                </c:pt>
                <c:pt idx="5">
                  <c:v>569.29</c:v>
                </c:pt>
              </c:numCache>
            </c:numRef>
          </c:val>
        </c:ser>
        <c:ser>
          <c:idx val="1"/>
          <c:order val="1"/>
          <c:tx>
            <c:strRef>
              <c:f>raijin_short!$B$107</c:f>
              <c:strCache>
                <c:ptCount val="1"/>
                <c:pt idx="0">
                  <c:v>MPIIO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raijin_short!$C$105:$H$105</c:f>
              <c:numCache>
                <c:formatCode>General</c:formatCode>
                <c:ptCount val="6"/>
                <c:pt idx="0">
                  <c:v>1.0</c:v>
                </c:pt>
                <c:pt idx="1">
                  <c:v>8.0</c:v>
                </c:pt>
                <c:pt idx="2">
                  <c:v>16.0</c:v>
                </c:pt>
                <c:pt idx="3">
                  <c:v>32.0</c:v>
                </c:pt>
                <c:pt idx="4">
                  <c:v>64.0</c:v>
                </c:pt>
                <c:pt idx="5">
                  <c:v>128.0</c:v>
                </c:pt>
              </c:numCache>
            </c:numRef>
          </c:cat>
          <c:val>
            <c:numRef>
              <c:f>raijin_short!$C$107:$H$107</c:f>
              <c:numCache>
                <c:formatCode>General</c:formatCode>
                <c:ptCount val="6"/>
                <c:pt idx="0">
                  <c:v>604.08</c:v>
                </c:pt>
                <c:pt idx="1">
                  <c:v>1674.64</c:v>
                </c:pt>
                <c:pt idx="2">
                  <c:v>1386.99</c:v>
                </c:pt>
                <c:pt idx="3">
                  <c:v>1244.21</c:v>
                </c:pt>
                <c:pt idx="4">
                  <c:v>956.55</c:v>
                </c:pt>
                <c:pt idx="5">
                  <c:v>591.65</c:v>
                </c:pt>
              </c:numCache>
            </c:numRef>
          </c:val>
        </c:ser>
        <c:ser>
          <c:idx val="2"/>
          <c:order val="2"/>
          <c:tx>
            <c:strRef>
              <c:f>raijin_short!$B$108</c:f>
              <c:strCache>
                <c:ptCount val="1"/>
                <c:pt idx="0">
                  <c:v>POSIX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raijin_short!$C$105:$H$105</c:f>
              <c:numCache>
                <c:formatCode>General</c:formatCode>
                <c:ptCount val="6"/>
                <c:pt idx="0">
                  <c:v>1.0</c:v>
                </c:pt>
                <c:pt idx="1">
                  <c:v>8.0</c:v>
                </c:pt>
                <c:pt idx="2">
                  <c:v>16.0</c:v>
                </c:pt>
                <c:pt idx="3">
                  <c:v>32.0</c:v>
                </c:pt>
                <c:pt idx="4">
                  <c:v>64.0</c:v>
                </c:pt>
                <c:pt idx="5">
                  <c:v>128.0</c:v>
                </c:pt>
              </c:numCache>
            </c:numRef>
          </c:cat>
          <c:val>
            <c:numRef>
              <c:f>raijin_short!$C$108:$H$108</c:f>
              <c:numCache>
                <c:formatCode>General</c:formatCode>
                <c:ptCount val="6"/>
                <c:pt idx="0">
                  <c:v>562.62</c:v>
                </c:pt>
                <c:pt idx="1">
                  <c:v>1668.86</c:v>
                </c:pt>
                <c:pt idx="2">
                  <c:v>1535.97</c:v>
                </c:pt>
                <c:pt idx="3">
                  <c:v>1303.86</c:v>
                </c:pt>
                <c:pt idx="4">
                  <c:v>956.62</c:v>
                </c:pt>
                <c:pt idx="5">
                  <c:v>575.0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345194592"/>
        <c:axId val="1344973040"/>
      </c:barChart>
      <c:catAx>
        <c:axId val="1345194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Stripe</a:t>
                </a:r>
                <a:r>
                  <a:rPr lang="en-US" altLang="zh-CN" baseline="0" dirty="0" smtClean="0"/>
                  <a:t> count</a:t>
                </a:r>
                <a:endParaRPr lang="zh-CN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4973040"/>
        <c:crosses val="autoZero"/>
        <c:auto val="1"/>
        <c:lblAlgn val="ctr"/>
        <c:lblOffset val="100"/>
        <c:noMultiLvlLbl val="0"/>
      </c:catAx>
      <c:valAx>
        <c:axId val="1344973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MB/s</a:t>
                </a:r>
                <a:endParaRPr lang="zh-C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519459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Independent Read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9968273304928"/>
          <c:y val="0.205568020031265"/>
          <c:w val="0.845175170503305"/>
          <c:h val="0.5213099979851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raijin_short!$B$112</c:f>
              <c:strCache>
                <c:ptCount val="1"/>
                <c:pt idx="0">
                  <c:v>HDF5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raijin_short!$C$111:$H$111</c:f>
              <c:numCache>
                <c:formatCode>General</c:formatCode>
                <c:ptCount val="6"/>
                <c:pt idx="0">
                  <c:v>1.0</c:v>
                </c:pt>
                <c:pt idx="1">
                  <c:v>8.0</c:v>
                </c:pt>
                <c:pt idx="2">
                  <c:v>16.0</c:v>
                </c:pt>
                <c:pt idx="3">
                  <c:v>32.0</c:v>
                </c:pt>
                <c:pt idx="4">
                  <c:v>64.0</c:v>
                </c:pt>
                <c:pt idx="5">
                  <c:v>128.0</c:v>
                </c:pt>
              </c:numCache>
            </c:numRef>
          </c:cat>
          <c:val>
            <c:numRef>
              <c:f>raijin_short!$C$112:$H$112</c:f>
              <c:numCache>
                <c:formatCode>General</c:formatCode>
                <c:ptCount val="6"/>
                <c:pt idx="0">
                  <c:v>446.09</c:v>
                </c:pt>
                <c:pt idx="1">
                  <c:v>5736.07</c:v>
                </c:pt>
                <c:pt idx="2">
                  <c:v>5579.29</c:v>
                </c:pt>
                <c:pt idx="3">
                  <c:v>5465.89</c:v>
                </c:pt>
                <c:pt idx="4">
                  <c:v>5277.98</c:v>
                </c:pt>
                <c:pt idx="5">
                  <c:v>4361.23</c:v>
                </c:pt>
              </c:numCache>
            </c:numRef>
          </c:val>
        </c:ser>
        <c:ser>
          <c:idx val="1"/>
          <c:order val="1"/>
          <c:tx>
            <c:strRef>
              <c:f>raijin_short!$B$113</c:f>
              <c:strCache>
                <c:ptCount val="1"/>
                <c:pt idx="0">
                  <c:v>MPIIO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raijin_short!$C$111:$H$111</c:f>
              <c:numCache>
                <c:formatCode>General</c:formatCode>
                <c:ptCount val="6"/>
                <c:pt idx="0">
                  <c:v>1.0</c:v>
                </c:pt>
                <c:pt idx="1">
                  <c:v>8.0</c:v>
                </c:pt>
                <c:pt idx="2">
                  <c:v>16.0</c:v>
                </c:pt>
                <c:pt idx="3">
                  <c:v>32.0</c:v>
                </c:pt>
                <c:pt idx="4">
                  <c:v>64.0</c:v>
                </c:pt>
                <c:pt idx="5">
                  <c:v>128.0</c:v>
                </c:pt>
              </c:numCache>
            </c:numRef>
          </c:cat>
          <c:val>
            <c:numRef>
              <c:f>raijin_short!$C$113:$H$113</c:f>
              <c:numCache>
                <c:formatCode>General</c:formatCode>
                <c:ptCount val="6"/>
                <c:pt idx="0">
                  <c:v>469.75</c:v>
                </c:pt>
                <c:pt idx="1">
                  <c:v>5741.42</c:v>
                </c:pt>
                <c:pt idx="2">
                  <c:v>5462.52</c:v>
                </c:pt>
                <c:pt idx="3">
                  <c:v>5284.21</c:v>
                </c:pt>
                <c:pt idx="4">
                  <c:v>4968.62</c:v>
                </c:pt>
                <c:pt idx="5">
                  <c:v>4450.29</c:v>
                </c:pt>
              </c:numCache>
            </c:numRef>
          </c:val>
        </c:ser>
        <c:ser>
          <c:idx val="2"/>
          <c:order val="2"/>
          <c:tx>
            <c:strRef>
              <c:f>raijin_short!$B$114</c:f>
              <c:strCache>
                <c:ptCount val="1"/>
                <c:pt idx="0">
                  <c:v>POSIX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raijin_short!$C$111:$H$111</c:f>
              <c:numCache>
                <c:formatCode>General</c:formatCode>
                <c:ptCount val="6"/>
                <c:pt idx="0">
                  <c:v>1.0</c:v>
                </c:pt>
                <c:pt idx="1">
                  <c:v>8.0</c:v>
                </c:pt>
                <c:pt idx="2">
                  <c:v>16.0</c:v>
                </c:pt>
                <c:pt idx="3">
                  <c:v>32.0</c:v>
                </c:pt>
                <c:pt idx="4">
                  <c:v>64.0</c:v>
                </c:pt>
                <c:pt idx="5">
                  <c:v>128.0</c:v>
                </c:pt>
              </c:numCache>
            </c:numRef>
          </c:cat>
          <c:val>
            <c:numRef>
              <c:f>raijin_short!$C$114:$H$114</c:f>
              <c:numCache>
                <c:formatCode>General</c:formatCode>
                <c:ptCount val="6"/>
                <c:pt idx="0">
                  <c:v>452.95</c:v>
                </c:pt>
                <c:pt idx="1">
                  <c:v>5674.8</c:v>
                </c:pt>
                <c:pt idx="2">
                  <c:v>5442.76</c:v>
                </c:pt>
                <c:pt idx="3">
                  <c:v>5179.58</c:v>
                </c:pt>
                <c:pt idx="4">
                  <c:v>5186.09</c:v>
                </c:pt>
                <c:pt idx="5">
                  <c:v>4536.45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344832400"/>
        <c:axId val="1344767472"/>
      </c:barChart>
      <c:catAx>
        <c:axId val="1344832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Stripe count</a:t>
                </a:r>
                <a:endParaRPr lang="zh-CN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4767472"/>
        <c:crosses val="autoZero"/>
        <c:auto val="1"/>
        <c:lblAlgn val="ctr"/>
        <c:lblOffset val="100"/>
        <c:noMultiLvlLbl val="0"/>
      </c:catAx>
      <c:valAx>
        <c:axId val="1344767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MB/s</a:t>
                </a:r>
                <a:endParaRPr lang="zh-C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483240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ck_1k1_1k1!$E$68</c:f>
              <c:strCache>
                <c:ptCount val="1"/>
                <c:pt idx="0">
                  <c:v>1×5500_4M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cat>
            <c:numRef>
              <c:f>ck_1k1_1k1!$D$69:$D$78</c:f>
              <c:numCache>
                <c:formatCode>General</c:formatCode>
                <c:ptCount val="10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</c:numCache>
            </c:numRef>
          </c:cat>
          <c:val>
            <c:numRef>
              <c:f>ck_1k1_1k1!$E$69:$E$78</c:f>
              <c:numCache>
                <c:formatCode>General</c:formatCode>
                <c:ptCount val="10"/>
                <c:pt idx="0">
                  <c:v>0.52</c:v>
                </c:pt>
                <c:pt idx="1">
                  <c:v>0.29</c:v>
                </c:pt>
                <c:pt idx="2">
                  <c:v>0.3</c:v>
                </c:pt>
                <c:pt idx="3">
                  <c:v>0.31</c:v>
                </c:pt>
                <c:pt idx="4">
                  <c:v>0.24</c:v>
                </c:pt>
                <c:pt idx="5">
                  <c:v>0.25</c:v>
                </c:pt>
                <c:pt idx="6">
                  <c:v>0.26</c:v>
                </c:pt>
                <c:pt idx="7">
                  <c:v>0.26</c:v>
                </c:pt>
                <c:pt idx="8">
                  <c:v>0.27</c:v>
                </c:pt>
                <c:pt idx="9">
                  <c:v>0.27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ck_1k1_1k1!$F$68</c:f>
              <c:strCache>
                <c:ptCount val="1"/>
                <c:pt idx="0">
                  <c:v>1×5500_32M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none"/>
          </c:marker>
          <c:cat>
            <c:numRef>
              <c:f>ck_1k1_1k1!$D$69:$D$78</c:f>
              <c:numCache>
                <c:formatCode>General</c:formatCode>
                <c:ptCount val="10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</c:numCache>
            </c:numRef>
          </c:cat>
          <c:val>
            <c:numRef>
              <c:f>ck_1k1_1k1!$F$69:$F$78</c:f>
              <c:numCache>
                <c:formatCode>General</c:formatCode>
                <c:ptCount val="10"/>
                <c:pt idx="0">
                  <c:v>356.06</c:v>
                </c:pt>
                <c:pt idx="1">
                  <c:v>240.25</c:v>
                </c:pt>
                <c:pt idx="2">
                  <c:v>243.76</c:v>
                </c:pt>
                <c:pt idx="3">
                  <c:v>249.87</c:v>
                </c:pt>
                <c:pt idx="4">
                  <c:v>209.76</c:v>
                </c:pt>
                <c:pt idx="5">
                  <c:v>211.99</c:v>
                </c:pt>
                <c:pt idx="6">
                  <c:v>216.7</c:v>
                </c:pt>
                <c:pt idx="7">
                  <c:v>217.79</c:v>
                </c:pt>
                <c:pt idx="8">
                  <c:v>218.35</c:v>
                </c:pt>
                <c:pt idx="9">
                  <c:v>217.22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ck_1k1_1k1!$G$68</c:f>
              <c:strCache>
                <c:ptCount val="1"/>
                <c:pt idx="0">
                  <c:v>275×275_4M</c:v>
                </c:pt>
              </c:strCache>
            </c:strRef>
          </c:tx>
          <c:spPr>
            <a:ln>
              <a:solidFill>
                <a:schemeClr val="bg2"/>
              </a:solidFill>
              <a:prstDash val="sysDash"/>
            </a:ln>
          </c:spPr>
          <c:marker>
            <c:symbol val="none"/>
          </c:marker>
          <c:cat>
            <c:numRef>
              <c:f>ck_1k1_1k1!$D$69:$D$78</c:f>
              <c:numCache>
                <c:formatCode>General</c:formatCode>
                <c:ptCount val="10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</c:numCache>
            </c:numRef>
          </c:cat>
          <c:val>
            <c:numRef>
              <c:f>ck_1k1_1k1!$G$69:$G$78</c:f>
              <c:numCache>
                <c:formatCode>General</c:formatCode>
                <c:ptCount val="10"/>
                <c:pt idx="0">
                  <c:v>32.62</c:v>
                </c:pt>
                <c:pt idx="1">
                  <c:v>19.52</c:v>
                </c:pt>
                <c:pt idx="2">
                  <c:v>20.51</c:v>
                </c:pt>
                <c:pt idx="3">
                  <c:v>21.08</c:v>
                </c:pt>
                <c:pt idx="4">
                  <c:v>16.68</c:v>
                </c:pt>
                <c:pt idx="5">
                  <c:v>16.97</c:v>
                </c:pt>
                <c:pt idx="6">
                  <c:v>17.46</c:v>
                </c:pt>
                <c:pt idx="7">
                  <c:v>17.75</c:v>
                </c:pt>
                <c:pt idx="8">
                  <c:v>18.24</c:v>
                </c:pt>
                <c:pt idx="9">
                  <c:v>17.98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ck_1k1_1k1!$H$68</c:f>
              <c:strCache>
                <c:ptCount val="1"/>
                <c:pt idx="0">
                  <c:v>275×275_32M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marker>
            <c:symbol val="none"/>
          </c:marker>
          <c:cat>
            <c:numRef>
              <c:f>ck_1k1_1k1!$D$69:$D$78</c:f>
              <c:numCache>
                <c:formatCode>General</c:formatCode>
                <c:ptCount val="10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</c:numCache>
            </c:numRef>
          </c:cat>
          <c:val>
            <c:numRef>
              <c:f>ck_1k1_1k1!$H$69:$H$78</c:f>
              <c:numCache>
                <c:formatCode>General</c:formatCode>
                <c:ptCount val="10"/>
                <c:pt idx="0">
                  <c:v>300.65</c:v>
                </c:pt>
                <c:pt idx="1">
                  <c:v>283.42</c:v>
                </c:pt>
                <c:pt idx="2">
                  <c:v>290.82</c:v>
                </c:pt>
                <c:pt idx="3">
                  <c:v>298.78</c:v>
                </c:pt>
                <c:pt idx="4">
                  <c:v>241.85</c:v>
                </c:pt>
                <c:pt idx="5">
                  <c:v>245.3</c:v>
                </c:pt>
                <c:pt idx="6">
                  <c:v>252.29</c:v>
                </c:pt>
                <c:pt idx="7">
                  <c:v>255.27</c:v>
                </c:pt>
                <c:pt idx="8">
                  <c:v>260.39</c:v>
                </c:pt>
                <c:pt idx="9">
                  <c:v>263.74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ck_1k1_1k1!$I$68</c:f>
              <c:strCache>
                <c:ptCount val="1"/>
                <c:pt idx="0">
                  <c:v>1100×1100_4M</c:v>
                </c:pt>
              </c:strCache>
            </c:strRef>
          </c:tx>
          <c:spPr>
            <a:ln>
              <a:solidFill>
                <a:schemeClr val="accent3"/>
              </a:solidFill>
              <a:prstDash val="sysDash"/>
            </a:ln>
          </c:spPr>
          <c:marker>
            <c:symbol val="none"/>
          </c:marker>
          <c:cat>
            <c:numRef>
              <c:f>ck_1k1_1k1!$D$69:$D$78</c:f>
              <c:numCache>
                <c:formatCode>General</c:formatCode>
                <c:ptCount val="10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</c:numCache>
            </c:numRef>
          </c:cat>
          <c:val>
            <c:numRef>
              <c:f>ck_1k1_1k1!$I$69:$I$78</c:f>
              <c:numCache>
                <c:formatCode>General</c:formatCode>
                <c:ptCount val="10"/>
                <c:pt idx="0">
                  <c:v>309.82</c:v>
                </c:pt>
                <c:pt idx="1">
                  <c:v>292.01</c:v>
                </c:pt>
                <c:pt idx="2">
                  <c:v>297.83</c:v>
                </c:pt>
                <c:pt idx="3">
                  <c:v>305.94</c:v>
                </c:pt>
                <c:pt idx="4">
                  <c:v>248.09</c:v>
                </c:pt>
                <c:pt idx="5">
                  <c:v>249.7</c:v>
                </c:pt>
                <c:pt idx="6">
                  <c:v>257.79</c:v>
                </c:pt>
                <c:pt idx="7">
                  <c:v>256.42</c:v>
                </c:pt>
                <c:pt idx="8">
                  <c:v>246.08</c:v>
                </c:pt>
                <c:pt idx="9">
                  <c:v>246.71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ck_1k1_1k1!$J$68</c:f>
              <c:strCache>
                <c:ptCount val="1"/>
                <c:pt idx="0">
                  <c:v>1100×1100_32M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ymbol val="none"/>
          </c:marker>
          <c:cat>
            <c:numRef>
              <c:f>ck_1k1_1k1!$D$69:$D$78</c:f>
              <c:numCache>
                <c:formatCode>General</c:formatCode>
                <c:ptCount val="10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</c:numCache>
            </c:numRef>
          </c:cat>
          <c:val>
            <c:numRef>
              <c:f>ck_1k1_1k1!$J$69:$J$78</c:f>
              <c:numCache>
                <c:formatCode>General</c:formatCode>
                <c:ptCount val="10"/>
                <c:pt idx="0">
                  <c:v>292.38</c:v>
                </c:pt>
                <c:pt idx="1">
                  <c:v>275.12</c:v>
                </c:pt>
                <c:pt idx="2">
                  <c:v>280.47</c:v>
                </c:pt>
                <c:pt idx="3">
                  <c:v>290.15</c:v>
                </c:pt>
                <c:pt idx="4">
                  <c:v>235.43</c:v>
                </c:pt>
                <c:pt idx="5">
                  <c:v>238.92</c:v>
                </c:pt>
                <c:pt idx="6">
                  <c:v>247.3</c:v>
                </c:pt>
                <c:pt idx="7">
                  <c:v>248.55</c:v>
                </c:pt>
                <c:pt idx="8">
                  <c:v>253.86</c:v>
                </c:pt>
                <c:pt idx="9">
                  <c:v>254.59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45203856"/>
        <c:axId val="1345164160"/>
      </c:lineChart>
      <c:catAx>
        <c:axId val="13452038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Deflate</a:t>
                </a:r>
                <a:r>
                  <a:rPr lang="en-US" baseline="0"/>
                  <a:t> Level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45164160"/>
        <c:crosses val="autoZero"/>
        <c:auto val="1"/>
        <c:lblAlgn val="ctr"/>
        <c:lblOffset val="100"/>
        <c:noMultiLvlLbl val="0"/>
      </c:catAx>
      <c:valAx>
        <c:axId val="13451641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Throughput</a:t>
                </a:r>
                <a:r>
                  <a:rPr lang="en-US" baseline="0"/>
                  <a:t> (MB/s)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4520385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Percentage of files</a:t>
            </a:r>
            <a:r>
              <a:rPr lang="en-US" sz="1800" baseline="0" dirty="0"/>
              <a:t> on each o</a:t>
            </a:r>
            <a:r>
              <a:rPr lang="en-US" sz="1800" dirty="0"/>
              <a:t>utput</a:t>
            </a:r>
            <a:r>
              <a:rPr lang="en-US" sz="1800" baseline="0" dirty="0"/>
              <a:t> </a:t>
            </a:r>
            <a:r>
              <a:rPr lang="en-US" sz="1800" dirty="0"/>
              <a:t>grid</a:t>
            </a:r>
            <a:r>
              <a:rPr lang="en-US" sz="1800" baseline="0" dirty="0"/>
              <a:t> by model</a:t>
            </a:r>
            <a:endParaRPr lang="en-US" sz="1800" dirty="0"/>
          </a:p>
        </c:rich>
      </c:tx>
      <c:layout>
        <c:manualLayout>
          <c:xMode val="edge"/>
          <c:yMode val="edge"/>
          <c:x val="0.0767799841191008"/>
          <c:y val="0.05336389913286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8526787274727"/>
          <c:y val="0.189255525617506"/>
          <c:w val="0.631480104576756"/>
          <c:h val="0.6523964362173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[CMIP5_overview.xlsx]Sheet1!$N$58</c:f>
              <c:strCache>
                <c:ptCount val="1"/>
                <c:pt idx="0">
                  <c:v>Atmospheric Grid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[CMIP5_overview.xlsx]Sheet1!$K$59:$K$61</c:f>
              <c:strCache>
                <c:ptCount val="3"/>
                <c:pt idx="0">
                  <c:v>ACCESS 1.0</c:v>
                </c:pt>
                <c:pt idx="1">
                  <c:v>ACCESS 1.3</c:v>
                </c:pt>
                <c:pt idx="2">
                  <c:v>Mk3-6-0</c:v>
                </c:pt>
              </c:strCache>
            </c:strRef>
          </c:cat>
          <c:val>
            <c:numRef>
              <c:f>[CMIP5_overview.xlsx]Sheet1!$N$59:$N$61</c:f>
              <c:numCache>
                <c:formatCode>0%</c:formatCode>
                <c:ptCount val="3"/>
                <c:pt idx="0">
                  <c:v>0.530180744893495</c:v>
                </c:pt>
                <c:pt idx="1">
                  <c:v>0.507141389231402</c:v>
                </c:pt>
                <c:pt idx="2">
                  <c:v>1.0</c:v>
                </c:pt>
              </c:numCache>
            </c:numRef>
          </c:val>
        </c:ser>
        <c:ser>
          <c:idx val="1"/>
          <c:order val="1"/>
          <c:tx>
            <c:strRef>
              <c:f>[CMIP5_overview.xlsx]Sheet1!$O$58</c:f>
              <c:strCache>
                <c:ptCount val="1"/>
                <c:pt idx="0">
                  <c:v>Ocean grid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[CMIP5_overview.xlsx]Sheet1!$K$59:$K$61</c:f>
              <c:strCache>
                <c:ptCount val="3"/>
                <c:pt idx="0">
                  <c:v>ACCESS 1.0</c:v>
                </c:pt>
                <c:pt idx="1">
                  <c:v>ACCESS 1.3</c:v>
                </c:pt>
                <c:pt idx="2">
                  <c:v>Mk3-6-0</c:v>
                </c:pt>
              </c:strCache>
            </c:strRef>
          </c:cat>
          <c:val>
            <c:numRef>
              <c:f>[CMIP5_overview.xlsx]Sheet1!$O$59:$O$61</c:f>
              <c:numCache>
                <c:formatCode>0%</c:formatCode>
                <c:ptCount val="3"/>
                <c:pt idx="0">
                  <c:v>0.429385634062526</c:v>
                </c:pt>
                <c:pt idx="1">
                  <c:v>0.45242498972462</c:v>
                </c:pt>
                <c:pt idx="2">
                  <c:v>0.0</c:v>
                </c:pt>
              </c:numCache>
            </c:numRef>
          </c:val>
        </c:ser>
        <c:ser>
          <c:idx val="2"/>
          <c:order val="2"/>
          <c:tx>
            <c:strRef>
              <c:f>[CMIP5_overview.xlsx]Sheet1!$P$58</c:f>
              <c:strCache>
                <c:ptCount val="1"/>
                <c:pt idx="0">
                  <c:v>SeaIce (native ocean grid)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[CMIP5_overview.xlsx]Sheet1!$K$59:$K$61</c:f>
              <c:strCache>
                <c:ptCount val="3"/>
                <c:pt idx="0">
                  <c:v>ACCESS 1.0</c:v>
                </c:pt>
                <c:pt idx="1">
                  <c:v>ACCESS 1.3</c:v>
                </c:pt>
                <c:pt idx="2">
                  <c:v>Mk3-6-0</c:v>
                </c:pt>
              </c:strCache>
            </c:strRef>
          </c:cat>
          <c:val>
            <c:numRef>
              <c:f>[CMIP5_overview.xlsx]Sheet1!$P$59:$P$61</c:f>
              <c:numCache>
                <c:formatCode>0%</c:formatCode>
                <c:ptCount val="3"/>
                <c:pt idx="0">
                  <c:v>0.0404336210439786</c:v>
                </c:pt>
                <c:pt idx="1">
                  <c:v>0.0404336210439786</c:v>
                </c:pt>
                <c:pt idx="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44989264"/>
        <c:axId val="1344981104"/>
      </c:barChart>
      <c:catAx>
        <c:axId val="1344989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4981104"/>
        <c:crosses val="autoZero"/>
        <c:auto val="1"/>
        <c:lblAlgn val="ctr"/>
        <c:lblOffset val="100"/>
        <c:noMultiLvlLbl val="0"/>
      </c:catAx>
      <c:valAx>
        <c:axId val="1344981104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4989264"/>
        <c:crosses val="autoZero"/>
        <c:crossBetween val="between"/>
        <c:min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49A81-44D9-A14F-9B2F-1A3958359E5B}" type="datetimeFigureOut">
              <a:rPr lang="en-US" smtClean="0"/>
              <a:t>12/9/15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CF8B1-DF5F-9042-92FA-98912F7DF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30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66725">
              <a:spcBef>
                <a:spcPct val="0"/>
              </a:spcBef>
            </a:pPr>
            <a:r>
              <a:rPr lang="en-AU" b="1">
                <a:latin typeface="Times New Roman" charset="0"/>
                <a:cs typeface="Times New Roman" charset="0"/>
              </a:rPr>
              <a:t>The National Computational Infrastructure (NCI) has co-located a priority set of national data assets within a HPC research platform.  This powerful in-situ computational platform has been created to help serve and analyse the massive amounts of data across the spectrum of environmental collections – in particular the climate, observational data and geoscientific domains. This paper examines the infrastructure, innovation and opportunity for this significant research platform.</a:t>
            </a:r>
            <a:endParaRPr lang="en-US">
              <a:latin typeface="Calibri" charset="0"/>
            </a:endParaRPr>
          </a:p>
          <a:p>
            <a:pPr defTabSz="466725">
              <a:spcBef>
                <a:spcPct val="0"/>
              </a:spcBef>
            </a:pPr>
            <a:endParaRPr lang="en-US">
              <a:latin typeface="Calibri" charset="0"/>
            </a:endParaRPr>
          </a:p>
          <a:p>
            <a:pPr defTabSz="466725">
              <a:spcBef>
                <a:spcPct val="0"/>
              </a:spcBef>
            </a:pPr>
            <a:r>
              <a:rPr lang="en-US">
                <a:latin typeface="Calibri" charset="0"/>
              </a:rPr>
              <a:t>There is a framework to the cloud – Puppet DevOps Framework</a:t>
            </a:r>
            <a:endParaRPr lang="en-AU" b="1">
              <a:latin typeface="Times New Roman" charset="0"/>
              <a:cs typeface="Times New Roman" charset="0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34451DA3-21E2-674C-8EEF-948D3A045E65}" type="slidenum">
              <a:rPr lang="en-US" sz="1200">
                <a:solidFill>
                  <a:srgbClr val="000000"/>
                </a:solidFill>
              </a:rPr>
              <a:pPr/>
              <a:t>7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019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4"/>
          <p:cNvGrpSpPr>
            <a:grpSpLocks/>
          </p:cNvGrpSpPr>
          <p:nvPr userDrawn="1"/>
        </p:nvGrpSpPr>
        <p:grpSpPr bwMode="auto">
          <a:xfrm>
            <a:off x="-11113" y="0"/>
            <a:ext cx="9155113" cy="6858000"/>
            <a:chOff x="-10695" y="1"/>
            <a:chExt cx="9154695" cy="6858000"/>
          </a:xfrm>
        </p:grpSpPr>
        <p:grpSp>
          <p:nvGrpSpPr>
            <p:cNvPr id="5" name="Group 61"/>
            <p:cNvGrpSpPr>
              <a:grpSpLocks/>
            </p:cNvGrpSpPr>
            <p:nvPr/>
          </p:nvGrpSpPr>
          <p:grpSpPr bwMode="auto">
            <a:xfrm>
              <a:off x="-10695" y="1"/>
              <a:ext cx="9154695" cy="6858000"/>
              <a:chOff x="-10695" y="1"/>
              <a:chExt cx="9154695" cy="6858000"/>
            </a:xfrm>
          </p:grpSpPr>
          <p:pic>
            <p:nvPicPr>
              <p:cNvPr id="7" name="Picture 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624" r="17323"/>
              <a:stretch>
                <a:fillRect/>
              </a:stretch>
            </p:blipFill>
            <p:spPr bwMode="auto">
              <a:xfrm>
                <a:off x="-1" y="1"/>
                <a:ext cx="9144001" cy="685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Rectangle 7"/>
              <p:cNvSpPr/>
              <p:nvPr/>
            </p:nvSpPr>
            <p:spPr>
              <a:xfrm>
                <a:off x="-10695" y="6049964"/>
                <a:ext cx="9143584" cy="7921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AU"/>
              </a:p>
            </p:txBody>
          </p:sp>
          <p:pic>
            <p:nvPicPr>
              <p:cNvPr id="9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0072" y="404664"/>
                <a:ext cx="3072340" cy="1728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" name="Group 55"/>
              <p:cNvGrpSpPr>
                <a:grpSpLocks/>
              </p:cNvGrpSpPr>
              <p:nvPr/>
            </p:nvGrpSpPr>
            <p:grpSpPr bwMode="auto">
              <a:xfrm>
                <a:off x="109538" y="6104104"/>
                <a:ext cx="6454775" cy="677863"/>
                <a:chOff x="109538" y="6172200"/>
                <a:chExt cx="6454775" cy="677863"/>
              </a:xfrm>
            </p:grpSpPr>
            <p:grpSp>
              <p:nvGrpSpPr>
                <p:cNvPr id="13" name="Group 3"/>
                <p:cNvGrpSpPr>
                  <a:grpSpLocks/>
                </p:cNvGrpSpPr>
                <p:nvPr/>
              </p:nvGrpSpPr>
              <p:grpSpPr bwMode="auto">
                <a:xfrm>
                  <a:off x="1166813" y="6176963"/>
                  <a:ext cx="5397500" cy="673100"/>
                  <a:chOff x="1074738" y="5962650"/>
                  <a:chExt cx="5397500" cy="673100"/>
                </a:xfrm>
              </p:grpSpPr>
              <p:pic>
                <p:nvPicPr>
                  <p:cNvPr id="15" name="Picture 5" descr="Z:\NCI\Marketing\Logos\ANU\logo_11\ANU 2011 logo.JPG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74738" y="6105525"/>
                    <a:ext cx="1208087" cy="4921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6" name="Picture 11" descr="Z:\NCI\Marketing\Logos\CSIRO\New 2012\CSIRO_Grad_RGB_lr.jpg.jpg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82293" y="6026150"/>
                    <a:ext cx="609600" cy="6096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7" name="Picture 12" descr="Z:\NCI\Marketing\Logos\GA\geoscience_stacked.jpg"/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67200" y="6003925"/>
                    <a:ext cx="895350" cy="59213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8" name="Picture 11" descr="Z:\NCI\Marketing\Logos\BoM\BM_stacked.jpg"/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14600" y="5962650"/>
                    <a:ext cx="958850" cy="6731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9" name="Picture 15" descr="Z:\NCI\Marketing\Logos\ARC\ARC_stacked.jpg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392738" y="5962650"/>
                    <a:ext cx="1079500" cy="6731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14" name="Picture 4" descr="Z:\NCI\Marketing\Logos\Dept Education 2014\Dept Education_Stacked.jp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538" y="6172200"/>
                  <a:ext cx="1038225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1" name="TextBox 10"/>
              <p:cNvSpPr txBox="1"/>
              <p:nvPr/>
            </p:nvSpPr>
            <p:spPr>
              <a:xfrm>
                <a:off x="7285123" y="6165851"/>
                <a:ext cx="1728708" cy="33813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ヒラギノ角ゴ Pro W3" pitchFamily="-102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ヒラギノ角ゴ Pro W3" pitchFamily="-102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ヒラギノ角ゴ Pro W3" pitchFamily="-102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ヒラギノ角ゴ Pro W3" pitchFamily="-102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ヒラギノ角ゴ Pro W3" pitchFamily="-102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ヒラギノ角ゴ Pro W3" pitchFamily="-102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ヒラギノ角ゴ Pro W3" pitchFamily="-102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ヒラギノ角ゴ Pro W3" pitchFamily="-102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ヒラギノ角ゴ Pro W3" pitchFamily="-102" charset="-128"/>
                  </a:defRPr>
                </a:lvl9pPr>
              </a:lstStyle>
              <a:p>
                <a:pPr>
                  <a:defRPr/>
                </a:pPr>
                <a:r>
                  <a:rPr lang="en-AU" altLang="en-US" sz="1600" smtClean="0">
                    <a:latin typeface="Gisha" pitchFamily="34" charset="-79"/>
                    <a:cs typeface="Gisha" pitchFamily="34" charset="-79"/>
                  </a:rPr>
                  <a:t>nci.org.au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543873" y="6494464"/>
                <a:ext cx="863561" cy="24606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ヒラギノ角ゴ Pro W3" pitchFamily="-102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ヒラギノ角ゴ Pro W3" pitchFamily="-102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ヒラギノ角ゴ Pro W3" pitchFamily="-102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ヒラギノ角ゴ Pro W3" pitchFamily="-102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ヒラギノ角ゴ Pro W3" pitchFamily="-102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ヒラギノ角ゴ Pro W3" pitchFamily="-102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ヒラギノ角ゴ Pro W3" pitchFamily="-102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ヒラギノ角ゴ Pro W3" pitchFamily="-102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ヒラギノ角ゴ Pro W3" pitchFamily="-102" charset="-128"/>
                  </a:defRPr>
                </a:lvl9pPr>
              </a:lstStyle>
              <a:p>
                <a:pPr>
                  <a:defRPr/>
                </a:pPr>
                <a:r>
                  <a:rPr lang="en-AU" altLang="en-US" sz="1000" smtClean="0">
                    <a:latin typeface="Gisha" pitchFamily="34" charset="-79"/>
                    <a:cs typeface="Gisha" pitchFamily="34" charset="-79"/>
                  </a:rPr>
                  <a:t>@NCInews</a:t>
                </a:r>
              </a:p>
            </p:txBody>
          </p:sp>
        </p:grpSp>
        <p:pic>
          <p:nvPicPr>
            <p:cNvPr id="6" name="Picture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2" y="6515616"/>
              <a:ext cx="243548" cy="19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Title 1"/>
          <p:cNvSpPr>
            <a:spLocks noGrp="1"/>
          </p:cNvSpPr>
          <p:nvPr>
            <p:ph type="ctrTitle"/>
          </p:nvPr>
        </p:nvSpPr>
        <p:spPr>
          <a:xfrm>
            <a:off x="1115616" y="2002160"/>
            <a:ext cx="7086600" cy="1066800"/>
          </a:xfrm>
        </p:spPr>
        <p:txBody>
          <a:bodyPr/>
          <a:lstStyle/>
          <a:p>
            <a:endParaRPr lang="en-AU" altLang="en-US" dirty="0" smtClean="0"/>
          </a:p>
        </p:txBody>
      </p:sp>
      <p:sp>
        <p:nvSpPr>
          <p:cNvPr id="32" name="Subtitle 2"/>
          <p:cNvSpPr>
            <a:spLocks noGrp="1"/>
          </p:cNvSpPr>
          <p:nvPr>
            <p:ph type="subTitle" idx="1"/>
          </p:nvPr>
        </p:nvSpPr>
        <p:spPr>
          <a:xfrm>
            <a:off x="1115616" y="3068960"/>
            <a:ext cx="7086600" cy="1752600"/>
          </a:xfrm>
        </p:spPr>
        <p:txBody>
          <a:bodyPr/>
          <a:lstStyle/>
          <a:p>
            <a:endParaRPr lang="en-AU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933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5229" y="215614"/>
            <a:ext cx="7391400" cy="407988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842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6903C952-00DA-432B-B1DF-3DAB31EBA752}" type="datetime1">
              <a:rPr lang="en-US" altLang="en-US"/>
              <a:pPr>
                <a:defRPr/>
              </a:pPr>
              <a:t>12/9/15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842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842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84F43276-A47E-4F24-ABA7-523EFB6C53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7527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838200"/>
            <a:ext cx="1524000" cy="5287963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838200"/>
            <a:ext cx="6096000" cy="5287963"/>
          </a:xfrm>
        </p:spPr>
        <p:txBody>
          <a:bodyPr vert="eaVert"/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842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817ADF8E-92A7-4591-B4F6-E9F806FD1B3D}" type="datetime1">
              <a:rPr lang="en-US" altLang="en-US"/>
              <a:pPr>
                <a:defRPr/>
              </a:pPr>
              <a:t>12/9/15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842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842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08B123CF-AB4E-4A48-95E1-EECCA6DDF6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356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CE843E-6058-42B6-995F-AB0B3FA2248E}" type="datetime1">
              <a:rPr lang="en-AU" altLang="en-US"/>
              <a:pPr>
                <a:defRPr/>
              </a:pPr>
              <a:t>9/12/2015</a:t>
            </a:fld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2CFC27-DB20-4058-84F8-465FECFD2D92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58914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54281-E873-44A8-BEF1-8599E1B3BBC1}" type="datetime1">
              <a:rPr lang="en-AU" altLang="en-US"/>
              <a:pPr>
                <a:defRPr/>
              </a:pPr>
              <a:t>9/12/2015</a:t>
            </a:fld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F673C1-AE01-4FD8-8C20-03DC68E1A44C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072777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04F356-5FA3-4782-BBC7-D76EFE6BCB00}" type="datetime1">
              <a:rPr lang="en-AU" altLang="en-US"/>
              <a:pPr>
                <a:defRPr/>
              </a:pPr>
              <a:t>9/12/2015</a:t>
            </a:fld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A0C004-207B-4E1F-94B3-5ADE8A5320B5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810353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499A6-7F3D-4F6C-9276-0DB11E51A442}" type="datetime1">
              <a:rPr lang="en-AU" altLang="en-US"/>
              <a:pPr>
                <a:defRPr/>
              </a:pPr>
              <a:t>9/12/2015</a:t>
            </a:fld>
            <a:endParaRPr lang="en-AU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C8E57-93AA-4682-9821-63BA924DBC08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366291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9BAF03-1658-4A2D-9536-445BADFEC1AD}" type="datetime1">
              <a:rPr lang="en-AU" altLang="en-US"/>
              <a:pPr>
                <a:defRPr/>
              </a:pPr>
              <a:t>9/12/2015</a:t>
            </a:fld>
            <a:endParaRPr lang="en-AU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634875-6C9E-4100-9FB3-07FA2AE2F9A3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339834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60BDA-60BE-4F84-81D1-166F59933BC2}" type="datetime1">
              <a:rPr lang="en-AU" altLang="en-US"/>
              <a:pPr>
                <a:defRPr/>
              </a:pPr>
              <a:t>9/12/2015</a:t>
            </a:fld>
            <a:endParaRPr lang="en-AU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76911D-9A51-4C56-ADC8-8260DD25BF7A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055030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9770B-D8CA-4B87-9CDB-ACFE5E9E10B8}" type="datetime1">
              <a:rPr lang="en-AU" altLang="en-US"/>
              <a:pPr>
                <a:defRPr/>
              </a:pPr>
              <a:t>9/12/2015</a:t>
            </a:fld>
            <a:endParaRPr lang="en-AU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79E833-758F-4ADE-9309-22BEAAC27CBC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87003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D5503-55E6-486B-9BE3-AC2D66C46A5D}" type="datetime1">
              <a:rPr lang="en-AU" altLang="en-US"/>
              <a:pPr>
                <a:defRPr/>
              </a:pPr>
              <a:t>9/12/2015</a:t>
            </a:fld>
            <a:endParaRPr lang="en-AU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CB988C-6825-46A3-BA9A-F1E4C4481688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601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9482" y="221361"/>
            <a:ext cx="7391400" cy="407988"/>
          </a:xfrm>
        </p:spPr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>
                <a:solidFill>
                  <a:srgbClr val="000000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000000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000000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000000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Evans, ESGF F2F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842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293A1DBE-D696-481C-82EE-F1DD07B64228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7" name="Group 5"/>
          <p:cNvGrpSpPr>
            <a:grpSpLocks/>
          </p:cNvGrpSpPr>
          <p:nvPr userDrawn="1"/>
        </p:nvGrpSpPr>
        <p:grpSpPr bwMode="auto">
          <a:xfrm>
            <a:off x="196850" y="6408738"/>
            <a:ext cx="3133725" cy="430212"/>
            <a:chOff x="196150" y="6409418"/>
            <a:chExt cx="3134077" cy="429768"/>
          </a:xfrm>
        </p:grpSpPr>
        <p:sp>
          <p:nvSpPr>
            <p:cNvPr id="8" name="TextBox 1"/>
            <p:cNvSpPr txBox="1">
              <a:spLocks noChangeArrowheads="1"/>
            </p:cNvSpPr>
            <p:nvPr/>
          </p:nvSpPr>
          <p:spPr bwMode="auto">
            <a:xfrm>
              <a:off x="1382892" y="6415853"/>
              <a:ext cx="19473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r>
                <a:rPr lang="en-US" sz="1000">
                  <a:solidFill>
                    <a:schemeClr val="bg1"/>
                  </a:solidFill>
                </a:rPr>
                <a:t>©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r>
                <a:rPr lang="en-US" altLang="zh-CN" sz="1000">
                  <a:solidFill>
                    <a:schemeClr val="bg1"/>
                  </a:solidFill>
                </a:rPr>
                <a:t>National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r>
                <a:rPr lang="en-AU" altLang="zh-CN" sz="1000">
                  <a:solidFill>
                    <a:schemeClr val="bg1"/>
                  </a:solidFill>
                </a:rPr>
                <a:t>Computational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endParaRPr lang="en-AU" altLang="zh-CN" sz="1000">
                <a:solidFill>
                  <a:schemeClr val="bg1"/>
                </a:solidFill>
              </a:endParaRPr>
            </a:p>
            <a:p>
              <a:r>
                <a:rPr lang="en-AU" altLang="zh-CN" sz="1000">
                  <a:solidFill>
                    <a:schemeClr val="bg1"/>
                  </a:solidFill>
                </a:rPr>
                <a:t>Infrastructure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r>
                <a:rPr lang="en-US" altLang="zh-CN" sz="1000">
                  <a:solidFill>
                    <a:schemeClr val="bg1"/>
                  </a:solidFill>
                </a:rPr>
                <a:t>2015</a:t>
              </a:r>
              <a:endParaRPr lang="en-US" sz="1000">
                <a:solidFill>
                  <a:schemeClr val="bg1"/>
                </a:solidFill>
              </a:endParaRPr>
            </a:p>
          </p:txBody>
        </p:sp>
        <p:pic>
          <p:nvPicPr>
            <p:cNvPr id="9" name="Picture 2" descr="ccb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50" y="6409418"/>
              <a:ext cx="1228344" cy="429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270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ACDFA5-8FDE-449E-AB0B-B40CDDD04EA0}" type="datetime1">
              <a:rPr lang="en-AU" altLang="en-US"/>
              <a:pPr>
                <a:defRPr/>
              </a:pPr>
              <a:t>9/12/2015</a:t>
            </a:fld>
            <a:endParaRPr lang="en-AU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49B290-711D-4407-9E16-43FF4882976F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959666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B2821-ADC3-43E0-8616-9EA445E35FDF}" type="datetime1">
              <a:rPr lang="en-AU" altLang="en-US"/>
              <a:pPr>
                <a:defRPr/>
              </a:pPr>
              <a:t>9/12/2015</a:t>
            </a:fld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00421D-881B-421E-89E8-FD987E1D8525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66817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6CBD6-824B-4049-83F6-C42006028086}" type="datetime1">
              <a:rPr lang="en-AU" altLang="en-US"/>
              <a:pPr>
                <a:defRPr/>
              </a:pPr>
              <a:t>9/12/2015</a:t>
            </a:fld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A4F24A-5967-4F16-8658-6B656995109A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6697284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FB04A-5632-4DA7-921F-D92A3962F3AF}" type="datetime1">
              <a:rPr lang="en-AU" altLang="en-US"/>
              <a:pPr>
                <a:defRPr/>
              </a:pPr>
              <a:t>9/12/2015</a:t>
            </a:fld>
            <a:endParaRPr lang="en-AU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81A0D1-0D98-4C6D-9BF5-8BB42E51C595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7395471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NCI Master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NCI-Logo.gi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1000"/>
            <a:ext cx="175260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NCI-Type.gi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66700"/>
            <a:ext cx="471488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1371601"/>
            <a:ext cx="7086600" cy="1066800"/>
          </a:xfrm>
        </p:spPr>
        <p:txBody>
          <a:bodyPr anchor="b"/>
          <a:lstStyle>
            <a:lvl1pPr algn="r"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2438401"/>
            <a:ext cx="7086600" cy="1752600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AU" dirty="0" smtClean="0"/>
          </a:p>
          <a:p>
            <a:r>
              <a:rPr lang="en-AU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45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 baseline="0"/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391400" cy="5257800"/>
          </a:xfrm>
        </p:spPr>
        <p:txBody>
          <a:bodyPr/>
          <a:lstStyle>
            <a:lvl1pPr>
              <a:buClr>
                <a:schemeClr val="accent6"/>
              </a:buClr>
              <a:defRPr sz="1800" baseline="0">
                <a:solidFill>
                  <a:srgbClr val="000000"/>
                </a:solidFill>
              </a:defRPr>
            </a:lvl1pPr>
            <a:lvl2pPr>
              <a:buClr>
                <a:schemeClr val="accent6"/>
              </a:buClr>
              <a:defRPr sz="1600" baseline="0">
                <a:solidFill>
                  <a:srgbClr val="000000"/>
                </a:solidFill>
              </a:defRPr>
            </a:lvl2pPr>
            <a:lvl3pPr>
              <a:buClr>
                <a:schemeClr val="accent6"/>
              </a:buClr>
              <a:defRPr sz="1600" baseline="0">
                <a:solidFill>
                  <a:srgbClr val="000000"/>
                </a:solidFill>
              </a:defRPr>
            </a:lvl3pPr>
            <a:lvl4pPr>
              <a:buClr>
                <a:schemeClr val="accent6"/>
              </a:buClr>
              <a:defRPr sz="1600" baseline="0">
                <a:solidFill>
                  <a:srgbClr val="000000"/>
                </a:solidFill>
              </a:defRPr>
            </a:lvl4pPr>
            <a:lvl5pPr>
              <a:buClr>
                <a:schemeClr val="accent6"/>
              </a:buClr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8600" y="6483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3939A0B-063D-4A5F-8861-9FB0AAAE5F16}" type="datetime1">
              <a:rPr lang="en-US" altLang="en-US"/>
              <a:pPr>
                <a:defRPr/>
              </a:pPr>
              <a:t>12/9/15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83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198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88409CF-12D5-4F7B-BCDC-330B161EBF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04059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E46C0A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E40DB1B1-7911-408C-9FE7-3C0CBF2F2A57}" type="datetime1">
              <a:rPr lang="en-US" altLang="en-US"/>
              <a:pPr>
                <a:defRPr/>
              </a:pPr>
              <a:t>12/9/15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1AC7750-9660-4A6B-8FD7-1ADA20252D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93536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89138"/>
            <a:ext cx="38115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E46C0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20974"/>
            <a:ext cx="3811588" cy="34051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15" y="1989138"/>
            <a:ext cx="381308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715" y="2720974"/>
            <a:ext cx="3813085" cy="34051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CE99B9E1-DD1A-4918-BD7D-713F8CA876ED}" type="datetime1">
              <a:rPr lang="en-US" altLang="en-US"/>
              <a:pPr>
                <a:defRPr/>
              </a:pPr>
              <a:t>12/9/15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F9D2D483-AD68-45FA-888E-A1BFB4BA34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5167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A6AD1F20-138F-475E-AF91-D2ECA1C742D1}" type="datetime1">
              <a:rPr lang="en-US" altLang="en-US"/>
              <a:pPr>
                <a:defRPr/>
              </a:pPr>
              <a:t>12/9/15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9F921AF1-E897-40D7-875B-0F788B370F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43444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0187510-2102-4670-90E1-F492E6323A51}" type="datetime1">
              <a:rPr lang="en-US" altLang="en-US"/>
              <a:pPr>
                <a:defRPr/>
              </a:pPr>
              <a:t>12/9/15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10AD065D-EDC5-428B-B62E-A51FCA3A5F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5993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E46C0A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20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166F8989-24DD-4914-A561-3314AAE185B4}" type="datetime1">
              <a:rPr lang="en-US" altLang="en-US"/>
              <a:pPr>
                <a:defRPr/>
              </a:pPr>
              <a:t>12/9/15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842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20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670572DC-B75F-4521-9D24-099C8039E7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32294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5912"/>
            <a:ext cx="3008313" cy="94442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570037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789237"/>
            <a:ext cx="3008313" cy="3306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85F265AF-A92F-433D-A431-0A4FCDD8C9EB}" type="datetime1">
              <a:rPr lang="en-US" altLang="en-US"/>
              <a:pPr>
                <a:defRPr/>
              </a:pPr>
              <a:t>12/9/15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83AD22AF-A4F0-4D4D-BFA9-FFBCD01167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20584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E46C0A"/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524000"/>
            <a:ext cx="5486400" cy="3203574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2F0EA75-C2FC-4EAC-A874-0D49812D3089}" type="datetime1">
              <a:rPr lang="en-US" altLang="en-US"/>
              <a:pPr>
                <a:defRPr/>
              </a:pPr>
              <a:t>12/9/15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692DC22C-DC24-4EFD-BFFC-61CA4074F2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92733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AAF12935-6CE5-47D8-AB8D-2AFF9092007E}" type="datetime1">
              <a:rPr lang="en-US" altLang="en-US"/>
              <a:pPr>
                <a:defRPr/>
              </a:pPr>
              <a:t>12/9/15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2D44D63B-5945-427B-BA81-6FCBF8E838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5284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838200"/>
            <a:ext cx="1524000" cy="5287963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838200"/>
            <a:ext cx="6096000" cy="5287963"/>
          </a:xfrm>
        </p:spPr>
        <p:txBody>
          <a:bodyPr vert="eaVert"/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580905D6-7F10-456F-9F40-12D782690000}" type="datetime1">
              <a:rPr lang="en-US" altLang="en-US"/>
              <a:pPr>
                <a:defRPr/>
              </a:pPr>
              <a:t>12/9/15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0B43560-1783-4994-8674-C71ED214B33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158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720975"/>
            <a:ext cx="3581400" cy="3375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2720975"/>
            <a:ext cx="3657600" cy="3375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842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C52A2D2D-BE6C-46AB-A3A2-7B076CFF5C41}" type="datetime1">
              <a:rPr lang="en-US" altLang="en-US"/>
              <a:pPr>
                <a:defRPr/>
              </a:pPr>
              <a:t>12/9/15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842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20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86F161B-E137-4F8A-B344-C7F9DE7059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7326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89138"/>
            <a:ext cx="38115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E46C0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20974"/>
            <a:ext cx="3811588" cy="34051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15" y="1989138"/>
            <a:ext cx="381308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715" y="2720974"/>
            <a:ext cx="3813085" cy="34051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842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6A1A939-18C1-4D8B-B2CC-4C8BE980F418}" type="datetime1">
              <a:rPr lang="en-US" altLang="en-US"/>
              <a:pPr>
                <a:defRPr/>
              </a:pPr>
              <a:t>12/9/15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842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842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068A1DC-8C32-4D8D-82DA-BDE7875C45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9126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6708" y="215614"/>
            <a:ext cx="7391400" cy="407988"/>
          </a:xfrm>
        </p:spPr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842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BF72BEB8-2282-4BE5-B082-3C70A4569C8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74F9DEC-AECF-493A-B466-ABF6F337FC17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5" name="Group 5"/>
          <p:cNvGrpSpPr>
            <a:grpSpLocks/>
          </p:cNvGrpSpPr>
          <p:nvPr userDrawn="1"/>
        </p:nvGrpSpPr>
        <p:grpSpPr bwMode="auto">
          <a:xfrm>
            <a:off x="196850" y="6408738"/>
            <a:ext cx="3133725" cy="430212"/>
            <a:chOff x="196150" y="6409418"/>
            <a:chExt cx="3134077" cy="429768"/>
          </a:xfrm>
        </p:grpSpPr>
        <p:sp>
          <p:nvSpPr>
            <p:cNvPr id="6" name="TextBox 1"/>
            <p:cNvSpPr txBox="1">
              <a:spLocks noChangeArrowheads="1"/>
            </p:cNvSpPr>
            <p:nvPr/>
          </p:nvSpPr>
          <p:spPr bwMode="auto">
            <a:xfrm>
              <a:off x="1382892" y="6415853"/>
              <a:ext cx="19473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r>
                <a:rPr lang="en-US" sz="1000">
                  <a:solidFill>
                    <a:schemeClr val="bg1"/>
                  </a:solidFill>
                </a:rPr>
                <a:t>©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r>
                <a:rPr lang="en-US" altLang="zh-CN" sz="1000">
                  <a:solidFill>
                    <a:schemeClr val="bg1"/>
                  </a:solidFill>
                </a:rPr>
                <a:t>National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r>
                <a:rPr lang="en-AU" altLang="zh-CN" sz="1000">
                  <a:solidFill>
                    <a:schemeClr val="bg1"/>
                  </a:solidFill>
                </a:rPr>
                <a:t>Computational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endParaRPr lang="en-AU" altLang="zh-CN" sz="1000">
                <a:solidFill>
                  <a:schemeClr val="bg1"/>
                </a:solidFill>
              </a:endParaRPr>
            </a:p>
            <a:p>
              <a:r>
                <a:rPr lang="en-AU" altLang="zh-CN" sz="1000">
                  <a:solidFill>
                    <a:schemeClr val="bg1"/>
                  </a:solidFill>
                </a:rPr>
                <a:t>Infrastructure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r>
                <a:rPr lang="en-US" altLang="zh-CN" sz="1000">
                  <a:solidFill>
                    <a:schemeClr val="bg1"/>
                  </a:solidFill>
                </a:rPr>
                <a:t>2015</a:t>
              </a:r>
              <a:endParaRPr lang="en-US" sz="1000">
                <a:solidFill>
                  <a:schemeClr val="bg1"/>
                </a:solidFill>
              </a:endParaRPr>
            </a:p>
          </p:txBody>
        </p:sp>
        <p:pic>
          <p:nvPicPr>
            <p:cNvPr id="7" name="Picture 2" descr="ccb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50" y="6409418"/>
              <a:ext cx="1228344" cy="429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384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5912"/>
            <a:ext cx="3008313" cy="94442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570037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789237"/>
            <a:ext cx="3008313" cy="3306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842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CB876D1-A570-486C-AAF0-A1A09BA8D053}" type="datetime1">
              <a:rPr lang="en-US" altLang="en-US"/>
              <a:pPr>
                <a:defRPr/>
              </a:pPr>
              <a:t>12/9/15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842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842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AD5A38A-DC39-469E-ADBA-98B528E0EC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0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E46C0A"/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524000"/>
            <a:ext cx="5486400" cy="3203574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20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EB2DD46C-C371-4D48-87E9-C47CA99AD654}" type="datetime1">
              <a:rPr lang="en-US" altLang="en-US"/>
              <a:pPr>
                <a:defRPr/>
              </a:pPr>
              <a:t>12/9/15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20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20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FAA389C4-7F38-4209-8132-DA5A18AFC9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16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theme" Target="../theme/theme3.xml"/><Relationship Id="rId12" Type="http://schemas.openxmlformats.org/officeDocument/2006/relationships/image" Target="../media/image14.jpeg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85800" y="152400"/>
            <a:ext cx="73914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title style</a:t>
            </a:r>
            <a:endParaRPr lang="en-US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1447800"/>
            <a:ext cx="7391400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4"/>
            <a:r>
              <a:rPr lang="en-AU" altLang="en-US" smtClean="0"/>
              <a:t>Fifth level</a:t>
            </a:r>
            <a:endParaRPr lang="en-US" altLang="en-US" smtClean="0"/>
          </a:p>
        </p:txBody>
      </p:sp>
      <p:pic>
        <p:nvPicPr>
          <p:cNvPr id="1028" name="Picture 14" descr="NCI-Logo.gif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52400"/>
            <a:ext cx="10668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67" b="25940"/>
          <a:stretch>
            <a:fillRect/>
          </a:stretch>
        </p:blipFill>
        <p:spPr bwMode="auto">
          <a:xfrm>
            <a:off x="0" y="0"/>
            <a:ext cx="91440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0"/>
            <a:ext cx="1512888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14" b="25940"/>
          <a:stretch>
            <a:fillRect/>
          </a:stretch>
        </p:blipFill>
        <p:spPr bwMode="auto">
          <a:xfrm>
            <a:off x="0" y="640080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7740650" y="6437313"/>
            <a:ext cx="1727200" cy="3381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2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2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2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2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2" charset="-128"/>
              </a:defRPr>
            </a:lvl9pPr>
          </a:lstStyle>
          <a:p>
            <a:pPr>
              <a:defRPr/>
            </a:pPr>
            <a:r>
              <a:rPr lang="en-AU" altLang="en-US" sz="1600" smtClean="0">
                <a:solidFill>
                  <a:srgbClr val="F2F2F2"/>
                </a:solidFill>
                <a:latin typeface="Gisha" pitchFamily="34" charset="-79"/>
                <a:cs typeface="Gisha" pitchFamily="34" charset="-79"/>
              </a:rPr>
              <a:t>nci.org.au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39" r:id="rId1"/>
    <p:sldLayoutId id="2147484740" r:id="rId2"/>
    <p:sldLayoutId id="2147484741" r:id="rId3"/>
    <p:sldLayoutId id="2147484742" r:id="rId4"/>
    <p:sldLayoutId id="2147484743" r:id="rId5"/>
    <p:sldLayoutId id="2147484744" r:id="rId6"/>
    <p:sldLayoutId id="2147484745" r:id="rId7"/>
    <p:sldLayoutId id="2147484746" r:id="rId8"/>
    <p:sldLayoutId id="2147484747" r:id="rId9"/>
    <p:sldLayoutId id="2147484748" r:id="rId10"/>
    <p:sldLayoutId id="2147484749" r:id="rId1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ern="1200">
          <a:solidFill>
            <a:schemeClr val="bg1"/>
          </a:solidFill>
          <a:latin typeface="+mj-lt"/>
          <a:ea typeface="ヒラギノ角ゴ Pro W3" pitchFamily="-65" charset="-128"/>
          <a:cs typeface="ヒラギノ角ゴ Pro W3" pitchFamily="-65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>
          <a:solidFill>
            <a:schemeClr val="bg1"/>
          </a:solidFill>
          <a:latin typeface="Calibri" charset="0"/>
          <a:ea typeface="ヒラギノ角ゴ Pro W3" pitchFamily="-65" charset="-128"/>
          <a:cs typeface="ヒラギノ角ゴ Pro W3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>
          <a:solidFill>
            <a:schemeClr val="bg1"/>
          </a:solidFill>
          <a:latin typeface="Calibri" charset="0"/>
          <a:ea typeface="ヒラギノ角ゴ Pro W3" pitchFamily="-65" charset="-128"/>
          <a:cs typeface="ヒラギノ角ゴ Pro W3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>
          <a:solidFill>
            <a:schemeClr val="bg1"/>
          </a:solidFill>
          <a:latin typeface="Calibri" charset="0"/>
          <a:ea typeface="ヒラギノ角ゴ Pro W3" pitchFamily="-65" charset="-128"/>
          <a:cs typeface="ヒラギノ角ゴ Pro W3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>
          <a:solidFill>
            <a:schemeClr val="bg1"/>
          </a:solidFill>
          <a:latin typeface="Calibri" charset="0"/>
          <a:ea typeface="ヒラギノ角ゴ Pro W3" pitchFamily="-65" charset="-128"/>
          <a:cs typeface="ヒラギノ角ゴ Pro W3" pitchFamily="-65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700">
          <a:solidFill>
            <a:schemeClr val="bg1"/>
          </a:solidFill>
          <a:latin typeface="Calibri" charset="0"/>
          <a:ea typeface="ヒラギノ角ゴ Pro W3" pitchFamily="-65" charset="-128"/>
          <a:cs typeface="ヒラギノ角ゴ Pro W3" pitchFamily="-65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700">
          <a:solidFill>
            <a:schemeClr val="bg1"/>
          </a:solidFill>
          <a:latin typeface="Calibri" charset="0"/>
          <a:ea typeface="ヒラギノ角ゴ Pro W3" pitchFamily="-65" charset="-128"/>
          <a:cs typeface="ヒラギノ角ゴ Pro W3" pitchFamily="-65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700">
          <a:solidFill>
            <a:schemeClr val="bg1"/>
          </a:solidFill>
          <a:latin typeface="Calibri" charset="0"/>
          <a:ea typeface="ヒラギノ角ゴ Pro W3" pitchFamily="-65" charset="-128"/>
          <a:cs typeface="ヒラギノ角ゴ Pro W3" pitchFamily="-65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700">
          <a:solidFill>
            <a:schemeClr val="bg1"/>
          </a:solidFill>
          <a:latin typeface="Calibri" charset="0"/>
          <a:ea typeface="ヒラギノ角ゴ Pro W3" pitchFamily="-65" charset="-128"/>
          <a:cs typeface="ヒラギノ角ゴ Pro W3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F79646"/>
        </a:buClr>
        <a:buFont typeface="Arial" panose="020B0604020202020204" pitchFamily="34" charset="0"/>
        <a:buChar char="•"/>
        <a:defRPr sz="3000" kern="1200">
          <a:solidFill>
            <a:srgbClr val="000000"/>
          </a:solidFill>
          <a:latin typeface="+mn-lt"/>
          <a:ea typeface="ヒラギノ角ゴ Pro W3" pitchFamily="-65" charset="-128"/>
          <a:cs typeface="ヒラギノ角ゴ Pro W3" pitchFamily="-65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+mn-lt"/>
          <a:ea typeface="ヒラギノ角ゴ Pro W3" pitchFamily="-65" charset="-128"/>
          <a:cs typeface="ヒラギノ角ゴ Pro W3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ヒラギノ角ゴ Pro W3" pitchFamily="-65" charset="-128"/>
          <a:cs typeface="ヒラギノ角ゴ Pro W3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+mn-lt"/>
          <a:ea typeface="ヒラギノ角ゴ Pro W3" pitchFamily="-65" charset="-128"/>
          <a:cs typeface="ヒラギノ角ゴ Pro W3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+mn-lt"/>
          <a:ea typeface="ヒラギノ角ゴ Pro W3" pitchFamily="-65" charset="-128"/>
          <a:cs typeface="ヒラギノ角ゴ Pro W3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AU" altLang="en-US" smtClean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AU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7278659-56C9-4F03-BDF3-BD540F368D47}" type="datetime1">
              <a:rPr lang="en-AU" altLang="en-US"/>
              <a:pPr>
                <a:defRPr/>
              </a:pPr>
              <a:t>9/12/2015</a:t>
            </a:fld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1E07268F-57CE-442D-8DDD-3CC09899E82D}" type="slidenum">
              <a:rPr lang="en-AU" altLang="en-US"/>
              <a:pPr/>
              <a:t>‹#›</a:t>
            </a:fld>
            <a:endParaRPr lang="en-A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27" r:id="rId1"/>
    <p:sldLayoutId id="2147484728" r:id="rId2"/>
    <p:sldLayoutId id="2147484729" r:id="rId3"/>
    <p:sldLayoutId id="2147484730" r:id="rId4"/>
    <p:sldLayoutId id="2147484731" r:id="rId5"/>
    <p:sldLayoutId id="2147484732" r:id="rId6"/>
    <p:sldLayoutId id="2147484733" r:id="rId7"/>
    <p:sldLayoutId id="2147484734" r:id="rId8"/>
    <p:sldLayoutId id="2147484735" r:id="rId9"/>
    <p:sldLayoutId id="2147484736" r:id="rId10"/>
    <p:sldLayoutId id="2147484737" r:id="rId11"/>
    <p:sldLayoutId id="2147484738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34" charset="-128"/>
          <a:cs typeface="MS PGothic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  <a:cs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  <a:cs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  <a:cs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  <a:cs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34" charset="-128"/>
          <a:cs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34" charset="-128"/>
          <a:cs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34" charset="-128"/>
          <a:cs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34" charset="-128"/>
          <a:cs typeface="MS PGothic" pitchFamily="34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 descr="NCI Master_32.jp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685800" y="152400"/>
            <a:ext cx="73914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title style</a:t>
            </a:r>
            <a:endParaRPr lang="en-US" altLang="en-US" smtClean="0"/>
          </a:p>
        </p:txBody>
      </p:sp>
      <p:sp>
        <p:nvSpPr>
          <p:cNvPr id="307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1447800"/>
            <a:ext cx="7391400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4"/>
            <a:r>
              <a:rPr lang="en-AU" altLang="en-US" smtClean="0"/>
              <a:t>Fifth level</a:t>
            </a:r>
            <a:endParaRPr lang="en-US" altLang="en-US" smtClean="0"/>
          </a:p>
        </p:txBody>
      </p:sp>
      <p:pic>
        <p:nvPicPr>
          <p:cNvPr id="3077" name="Picture 14" descr="NCI-Logo.gif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52400"/>
            <a:ext cx="10668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50" r:id="rId1"/>
    <p:sldLayoutId id="2147484751" r:id="rId2"/>
    <p:sldLayoutId id="2147484752" r:id="rId3"/>
    <p:sldLayoutId id="2147484753" r:id="rId4"/>
    <p:sldLayoutId id="2147484754" r:id="rId5"/>
    <p:sldLayoutId id="2147484755" r:id="rId6"/>
    <p:sldLayoutId id="2147484756" r:id="rId7"/>
    <p:sldLayoutId id="2147484757" r:id="rId8"/>
    <p:sldLayoutId id="2147484758" r:id="rId9"/>
    <p:sldLayoutId id="2147484759" r:id="rId10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ern="1200">
          <a:solidFill>
            <a:schemeClr val="bg1"/>
          </a:solidFill>
          <a:latin typeface="+mj-lt"/>
          <a:ea typeface="ヒラギノ角ゴ Pro W3" pitchFamily="-65" charset="-128"/>
          <a:cs typeface="ヒラギノ角ゴ Pro W3" pitchFamily="-65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>
          <a:solidFill>
            <a:schemeClr val="bg1"/>
          </a:solidFill>
          <a:latin typeface="Calibri" charset="0"/>
          <a:ea typeface="ヒラギノ角ゴ Pro W3" pitchFamily="-65" charset="-128"/>
          <a:cs typeface="ヒラギノ角ゴ Pro W3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>
          <a:solidFill>
            <a:schemeClr val="bg1"/>
          </a:solidFill>
          <a:latin typeface="Calibri" charset="0"/>
          <a:ea typeface="ヒラギノ角ゴ Pro W3" pitchFamily="-65" charset="-128"/>
          <a:cs typeface="ヒラギノ角ゴ Pro W3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>
          <a:solidFill>
            <a:schemeClr val="bg1"/>
          </a:solidFill>
          <a:latin typeface="Calibri" charset="0"/>
          <a:ea typeface="ヒラギノ角ゴ Pro W3" pitchFamily="-65" charset="-128"/>
          <a:cs typeface="ヒラギノ角ゴ Pro W3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>
          <a:solidFill>
            <a:schemeClr val="bg1"/>
          </a:solidFill>
          <a:latin typeface="Calibri" charset="0"/>
          <a:ea typeface="ヒラギノ角ゴ Pro W3" pitchFamily="-65" charset="-128"/>
          <a:cs typeface="ヒラギノ角ゴ Pro W3" pitchFamily="-65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700">
          <a:solidFill>
            <a:schemeClr val="bg1"/>
          </a:solidFill>
          <a:latin typeface="Calibri" charset="0"/>
          <a:ea typeface="ヒラギノ角ゴ Pro W3" pitchFamily="-65" charset="-128"/>
          <a:cs typeface="ヒラギノ角ゴ Pro W3" pitchFamily="-65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700">
          <a:solidFill>
            <a:schemeClr val="bg1"/>
          </a:solidFill>
          <a:latin typeface="Calibri" charset="0"/>
          <a:ea typeface="ヒラギノ角ゴ Pro W3" pitchFamily="-65" charset="-128"/>
          <a:cs typeface="ヒラギノ角ゴ Pro W3" pitchFamily="-65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700">
          <a:solidFill>
            <a:schemeClr val="bg1"/>
          </a:solidFill>
          <a:latin typeface="Calibri" charset="0"/>
          <a:ea typeface="ヒラギノ角ゴ Pro W3" pitchFamily="-65" charset="-128"/>
          <a:cs typeface="ヒラギノ角ゴ Pro W3" pitchFamily="-65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700">
          <a:solidFill>
            <a:schemeClr val="bg1"/>
          </a:solidFill>
          <a:latin typeface="Calibri" charset="0"/>
          <a:ea typeface="ヒラギノ角ゴ Pro W3" pitchFamily="-65" charset="-128"/>
          <a:cs typeface="ヒラギノ角ゴ Pro W3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F79646"/>
        </a:buClr>
        <a:buFont typeface="Arial" panose="020B0604020202020204" pitchFamily="34" charset="0"/>
        <a:buChar char="•"/>
        <a:defRPr sz="3000" kern="1200">
          <a:solidFill>
            <a:srgbClr val="000000"/>
          </a:solidFill>
          <a:latin typeface="+mn-lt"/>
          <a:ea typeface="ヒラギノ角ゴ Pro W3" pitchFamily="-65" charset="-128"/>
          <a:cs typeface="ヒラギノ角ゴ Pro W3" pitchFamily="-65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+mn-lt"/>
          <a:ea typeface="ヒラギノ角ゴ Pro W3" pitchFamily="-65" charset="-128"/>
          <a:cs typeface="ヒラギノ角ゴ Pro W3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ヒラギノ角ゴ Pro W3" pitchFamily="-65" charset="-128"/>
          <a:cs typeface="ヒラギノ角ゴ Pro W3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+mn-lt"/>
          <a:ea typeface="ヒラギノ角ゴ Pro W3" pitchFamily="-65" charset="-128"/>
          <a:cs typeface="ヒラギノ角ゴ Pro W3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+mn-lt"/>
          <a:ea typeface="ヒラギノ角ゴ Pro W3" pitchFamily="-65" charset="-128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13.png"/><Relationship Id="rId7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3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i.nci.org.au?server=geonetwork.nci.org.au&amp;uuid=f8497_3951_1776_6401" TargetMode="External"/><Relationship Id="rId3" Type="http://schemas.openxmlformats.org/officeDocument/2006/relationships/hyperlink" Target="http://doi.nci.org.au?server=geonetwork.nci.org.au&amp;uuid=f7322_4624_6986_4680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oi.nci.org.au?server=geonetwork.nci.org.au&amp;uuid=f7322_4624_6986_4680" TargetMode="External"/><Relationship Id="rId4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i.nci.org.au?server=geonetwork.nci.org.au&amp;uuid=f8497_3951_1776_6401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onetwork.nci.org.au.au/" TargetMode="Externa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jpeg"/><Relationship Id="rId10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ctrTitle"/>
          </p:nvPr>
        </p:nvSpPr>
        <p:spPr>
          <a:xfrm>
            <a:off x="448501" y="2013268"/>
            <a:ext cx="7639366" cy="1066800"/>
          </a:xfrm>
        </p:spPr>
        <p:txBody>
          <a:bodyPr/>
          <a:lstStyle/>
          <a:p>
            <a:pPr algn="r"/>
            <a:r>
              <a:rPr lang="en-US" altLang="en-US" sz="3200" dirty="0" smtClean="0">
                <a:ea typeface="ヒラギノ角ゴ Pro W3" pitchFamily="-102" charset="-128"/>
              </a:rPr>
              <a:t>NCI Data Management and progress towards enabling </a:t>
            </a:r>
            <a:r>
              <a:rPr lang="en-US" altLang="en-US" sz="3200" dirty="0" err="1" smtClean="0">
                <a:ea typeface="ヒラギノ角ゴ Pro W3" pitchFamily="-102" charset="-128"/>
              </a:rPr>
              <a:t>Transdisciplinary</a:t>
            </a:r>
            <a:r>
              <a:rPr lang="en-US" altLang="en-US" sz="3200" dirty="0" smtClean="0">
                <a:ea typeface="ヒラギノ角ゴ Pro W3" pitchFamily="-102" charset="-128"/>
              </a:rPr>
              <a:t> access</a:t>
            </a:r>
          </a:p>
        </p:txBody>
      </p:sp>
      <p:sp>
        <p:nvSpPr>
          <p:cNvPr id="25603" name="Subtitle 2"/>
          <p:cNvSpPr>
            <a:spLocks noGrp="1"/>
          </p:cNvSpPr>
          <p:nvPr>
            <p:ph type="subTitle" idx="1"/>
          </p:nvPr>
        </p:nvSpPr>
        <p:spPr>
          <a:xfrm>
            <a:off x="59879" y="3080068"/>
            <a:ext cx="8027988" cy="1918018"/>
          </a:xfrm>
        </p:spPr>
        <p:txBody>
          <a:bodyPr/>
          <a:lstStyle/>
          <a:p>
            <a:pPr marL="0" indent="0" algn="r">
              <a:buNone/>
            </a:pPr>
            <a:r>
              <a:rPr lang="en-US" altLang="en-US" sz="2000" dirty="0" smtClean="0">
                <a:solidFill>
                  <a:schemeClr val="bg1"/>
                </a:solidFill>
                <a:ea typeface="ヒラギノ角ゴ Pro W3" pitchFamily="-102" charset="-128"/>
              </a:rPr>
              <a:t>					</a:t>
            </a:r>
            <a:r>
              <a:rPr lang="en-US" altLang="en-US" sz="2000" u="sng" dirty="0" smtClean="0">
                <a:solidFill>
                  <a:schemeClr val="bg1"/>
                </a:solidFill>
                <a:ea typeface="ヒラギノ角ゴ Pro W3" pitchFamily="-102" charset="-128"/>
              </a:rPr>
              <a:t>Ben Evans, </a:t>
            </a:r>
            <a:r>
              <a:rPr lang="en-US" sz="2000" dirty="0" smtClean="0">
                <a:solidFill>
                  <a:schemeClr val="bg1"/>
                </a:solidFill>
                <a:ea typeface="ヒラギノ角ゴ Pro W3" pitchFamily="-102" charset="-128"/>
              </a:rPr>
              <a:t>C. </a:t>
            </a:r>
            <a:r>
              <a:rPr lang="en-US" sz="2000" dirty="0" err="1" smtClean="0">
                <a:solidFill>
                  <a:schemeClr val="bg1"/>
                </a:solidFill>
                <a:ea typeface="ヒラギノ角ゴ Pro W3" pitchFamily="-102" charset="-128"/>
              </a:rPr>
              <a:t>Trenham</a:t>
            </a:r>
            <a:r>
              <a:rPr lang="en-US" sz="2000" dirty="0">
                <a:solidFill>
                  <a:schemeClr val="bg1"/>
                </a:solidFill>
                <a:ea typeface="ヒラギノ角ゴ Pro W3" pitchFamily="-102" charset="-128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ea typeface="ヒラギノ角ゴ Pro W3" pitchFamily="-102" charset="-128"/>
              </a:rPr>
              <a:t>&amp; K. </a:t>
            </a:r>
            <a:r>
              <a:rPr lang="en-US" sz="2000" dirty="0" err="1" smtClean="0">
                <a:solidFill>
                  <a:schemeClr val="bg1"/>
                </a:solidFill>
                <a:ea typeface="ヒラギノ角ゴ Pro W3" pitchFamily="-102" charset="-128"/>
              </a:rPr>
              <a:t>Druken</a:t>
            </a:r>
            <a:r>
              <a:rPr lang="en-US" sz="2000" dirty="0" smtClean="0">
                <a:solidFill>
                  <a:schemeClr val="bg1"/>
                </a:solidFill>
                <a:ea typeface="ヒラギノ角ゴ Pro W3" pitchFamily="-102" charset="-128"/>
              </a:rPr>
              <a:t>, and others at NCI</a:t>
            </a:r>
            <a:br>
              <a:rPr lang="en-US" sz="2000" dirty="0" smtClean="0">
                <a:solidFill>
                  <a:schemeClr val="bg1"/>
                </a:solidFill>
                <a:ea typeface="ヒラギノ角ゴ Pro W3" pitchFamily="-102" charset="-128"/>
              </a:rPr>
            </a:br>
            <a:r>
              <a:rPr lang="en-US" sz="2000" dirty="0" smtClean="0">
                <a:solidFill>
                  <a:schemeClr val="bg1"/>
                </a:solidFill>
                <a:ea typeface="ヒラギノ角ゴ Pro W3" pitchFamily="-102" charset="-128"/>
              </a:rPr>
              <a:t>A. </a:t>
            </a:r>
            <a:r>
              <a:rPr lang="en-US" sz="2000" dirty="0" err="1" smtClean="0">
                <a:solidFill>
                  <a:schemeClr val="bg1"/>
                </a:solidFill>
                <a:ea typeface="ヒラギノ角ゴ Pro W3" pitchFamily="-102" charset="-128"/>
              </a:rPr>
              <a:t>Moise</a:t>
            </a:r>
            <a:r>
              <a:rPr lang="en-US" sz="2000" dirty="0" smtClean="0">
                <a:solidFill>
                  <a:schemeClr val="bg1"/>
                </a:solidFill>
                <a:ea typeface="ヒラギノ角ゴ Pro W3" pitchFamily="-102" charset="-128"/>
              </a:rPr>
              <a:t>, L. Hanson, T. Erwin, L. Wilson</a:t>
            </a:r>
          </a:p>
          <a:p>
            <a:pPr marL="0" indent="0" algn="r">
              <a:buNone/>
            </a:pPr>
            <a:r>
              <a:rPr lang="en-US" sz="2000" dirty="0" smtClean="0">
                <a:solidFill>
                  <a:schemeClr val="bg1"/>
                </a:solidFill>
                <a:ea typeface="ヒラギノ角ゴ Pro W3" pitchFamily="-102" charset="-128"/>
              </a:rPr>
              <a:t> P. </a:t>
            </a:r>
            <a:r>
              <a:rPr lang="en-US" sz="2000" dirty="0" err="1" smtClean="0">
                <a:solidFill>
                  <a:schemeClr val="bg1"/>
                </a:solidFill>
                <a:ea typeface="ヒラギノ角ゴ Pro W3" pitchFamily="-102" charset="-128"/>
              </a:rPr>
              <a:t>Petrelli</a:t>
            </a:r>
            <a:r>
              <a:rPr lang="en-US" sz="2000" dirty="0" smtClean="0">
                <a:solidFill>
                  <a:schemeClr val="bg1"/>
                </a:solidFill>
                <a:ea typeface="ヒラギノ角ゴ Pro W3" pitchFamily="-102" charset="-128"/>
              </a:rPr>
              <a:t>, D. </a:t>
            </a:r>
            <a:r>
              <a:rPr lang="en-US" sz="2000" dirty="0" err="1" smtClean="0">
                <a:solidFill>
                  <a:schemeClr val="bg1"/>
                </a:solidFill>
                <a:ea typeface="ヒラギノ角ゴ Pro W3" pitchFamily="-102" charset="-128"/>
              </a:rPr>
              <a:t>Monselesan</a:t>
            </a:r>
            <a:r>
              <a:rPr lang="en-US" sz="2000" dirty="0" smtClean="0">
                <a:solidFill>
                  <a:schemeClr val="bg1"/>
                </a:solidFill>
                <a:ea typeface="ヒラギノ角ゴ Pro W3" pitchFamily="-102" charset="-128"/>
              </a:rPr>
              <a:t>, F. </a:t>
            </a:r>
            <a:r>
              <a:rPr lang="en-US" sz="2000" dirty="0" err="1" smtClean="0">
                <a:solidFill>
                  <a:schemeClr val="bg1"/>
                </a:solidFill>
                <a:ea typeface="ヒラギノ角ゴ Pro W3" pitchFamily="-102" charset="-128"/>
              </a:rPr>
              <a:t>Delage</a:t>
            </a:r>
            <a:endParaRPr lang="en-US" altLang="en-US" sz="2000" dirty="0" smtClean="0">
              <a:solidFill>
                <a:schemeClr val="bg1"/>
              </a:solidFill>
              <a:ea typeface="ヒラギノ角ゴ Pro W3" pitchFamily="-10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1528953" y="238951"/>
            <a:ext cx="7391400" cy="407987"/>
          </a:xfrm>
        </p:spPr>
        <p:txBody>
          <a:bodyPr/>
          <a:lstStyle/>
          <a:p>
            <a:r>
              <a:rPr lang="en-US" altLang="en-US" sz="2400" b="1" dirty="0" smtClean="0">
                <a:ea typeface="ヒラギノ角ゴ Pro W3" pitchFamily="-102" charset="-128"/>
              </a:rPr>
              <a:t>CMIP5 @ NCI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76" y="988314"/>
            <a:ext cx="9630918" cy="3451225"/>
          </a:xfrm>
        </p:spPr>
        <p:txBody>
          <a:bodyPr/>
          <a:lstStyle/>
          <a:p>
            <a:pPr>
              <a:buFont typeface="Arial" pitchFamily="-102" charset="0"/>
              <a:buChar char="•"/>
              <a:defRPr/>
            </a:pPr>
            <a:r>
              <a:rPr lang="en-US" dirty="0" smtClean="0"/>
              <a:t>For the most part, community use the data stored at NCI</a:t>
            </a:r>
          </a:p>
          <a:p>
            <a:pPr>
              <a:buFont typeface="Arial" pitchFamily="-102" charset="0"/>
              <a:buChar char="•"/>
              <a:defRPr/>
            </a:pPr>
            <a:r>
              <a:rPr lang="en-US" dirty="0" smtClean="0"/>
              <a:t>Data volumes (CMIP5) stored at NCI</a:t>
            </a:r>
          </a:p>
          <a:p>
            <a:pPr lvl="1">
              <a:buFont typeface="Calibri" panose="020F0502020204030204" pitchFamily="34" charset="0"/>
              <a:buChar char="‒"/>
              <a:defRPr/>
            </a:pPr>
            <a:r>
              <a:rPr lang="en-US" dirty="0" smtClean="0"/>
              <a:t>~1.3PB replicated data (600TB community, 700TB by DTN)</a:t>
            </a:r>
          </a:p>
          <a:p>
            <a:pPr lvl="1">
              <a:buFont typeface="Calibri" panose="020F0502020204030204" pitchFamily="34" charset="0"/>
              <a:buChar char="‒"/>
              <a:defRPr/>
            </a:pPr>
            <a:r>
              <a:rPr lang="en-US" dirty="0" smtClean="0"/>
              <a:t>~900TB locally run model data (ACCESS, CSIRO-Mk3.6)</a:t>
            </a:r>
          </a:p>
          <a:p>
            <a:r>
              <a:rPr lang="en-US" dirty="0" smtClean="0"/>
              <a:t>NCI CMIP5 “authoritative” data </a:t>
            </a:r>
          </a:p>
          <a:p>
            <a:pPr lvl="1"/>
            <a:r>
              <a:rPr lang="en-US" dirty="0" smtClean="0"/>
              <a:t>ACCESS1.0: 		11,931 files 	(8 </a:t>
            </a:r>
            <a:r>
              <a:rPr lang="en-US" dirty="0" err="1" smtClean="0"/>
              <a:t>expts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ACCESS1.3: 		19,464 files 	(13 </a:t>
            </a:r>
            <a:r>
              <a:rPr lang="en-US" dirty="0" err="1" smtClean="0"/>
              <a:t>expts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CSIRO-Mk3.6.0: 	96,305 files 	(16 </a:t>
            </a:r>
            <a:r>
              <a:rPr lang="en-US" dirty="0" err="1" smtClean="0"/>
              <a:t>expts</a:t>
            </a:r>
            <a:r>
              <a:rPr lang="en-US" dirty="0" smtClean="0"/>
              <a:t>)</a:t>
            </a:r>
          </a:p>
          <a:p>
            <a:r>
              <a:rPr lang="en-US" dirty="0" smtClean="0"/>
              <a:t>CMIP5: 100% of files are netCDF3 format, comply to the CF1.4 convention (as per CMIP5 QC.)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/>
              <a:t>CMIP6 ESGF planning</a:t>
            </a:r>
            <a:endParaRPr lang="en-AU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93" y="940245"/>
            <a:ext cx="8923401" cy="3451225"/>
          </a:xfrm>
        </p:spPr>
        <p:txBody>
          <a:bodyPr/>
          <a:lstStyle/>
          <a:p>
            <a:r>
              <a:rPr lang="en-US" sz="2400" dirty="0" smtClean="0"/>
              <a:t>NCI will publish all the Australian data in the MIPS</a:t>
            </a:r>
          </a:p>
          <a:p>
            <a:pPr lvl="1"/>
            <a:r>
              <a:rPr lang="en-US" sz="2400" dirty="0" smtClean="0"/>
              <a:t>we will republish ACCESS1.0, ACCESS1.3, CSIRO-Mk3.6.0, and </a:t>
            </a:r>
            <a:r>
              <a:rPr lang="en-US" sz="2400" dirty="0" err="1" smtClean="0"/>
              <a:t>GeoMIP</a:t>
            </a:r>
            <a:r>
              <a:rPr lang="en-US" sz="2400" dirty="0" smtClean="0"/>
              <a:t> (CSIRO-Mk3L)</a:t>
            </a:r>
          </a:p>
          <a:p>
            <a:r>
              <a:rPr lang="en-US" sz="2400" dirty="0" smtClean="0"/>
              <a:t>NCI will take responsibility for QA/QC, DOI minting, provenance capture.</a:t>
            </a:r>
          </a:p>
          <a:p>
            <a:pPr lvl="1"/>
            <a:r>
              <a:rPr lang="en-US" sz="2400" dirty="0" smtClean="0"/>
              <a:t>CF conformance, Controlled vocabs, Documentation</a:t>
            </a:r>
          </a:p>
          <a:p>
            <a:r>
              <a:rPr lang="en-US" sz="2400" dirty="0" smtClean="0"/>
              <a:t>(Re)Publish </a:t>
            </a:r>
            <a:r>
              <a:rPr lang="en-US" sz="2400" dirty="0"/>
              <a:t>replica </a:t>
            </a:r>
            <a:r>
              <a:rPr lang="en-US" sz="2400" dirty="0" smtClean="0"/>
              <a:t>data</a:t>
            </a:r>
            <a:r>
              <a:rPr lang="en-US" sz="2400" dirty="0"/>
              <a:t> </a:t>
            </a:r>
            <a:r>
              <a:rPr lang="en-US" sz="2400" dirty="0" smtClean="0"/>
              <a:t>(if we should do at all)?</a:t>
            </a:r>
          </a:p>
          <a:p>
            <a:pPr lvl="1"/>
            <a:r>
              <a:rPr lang="en-US" sz="2400" dirty="0" smtClean="0"/>
              <a:t>Not until we have confidence and have manageable ESGF replication process</a:t>
            </a:r>
          </a:p>
          <a:p>
            <a:r>
              <a:rPr lang="en-US" sz="2400" dirty="0" smtClean="0"/>
              <a:t>Superficially, expect that we need to plan to store the data twice, but haven’t planned for that (once for ESGF; once for the users/models). </a:t>
            </a:r>
          </a:p>
          <a:p>
            <a:r>
              <a:rPr lang="en-US" sz="2400" dirty="0" smtClean="0"/>
              <a:t>May need to do more work on the library to solve.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66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787400"/>
            <a:ext cx="5257800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4" name="Content Placeholder 2"/>
          <p:cNvSpPr>
            <a:spLocks noGrp="1"/>
          </p:cNvSpPr>
          <p:nvPr>
            <p:ph idx="1"/>
          </p:nvPr>
        </p:nvSpPr>
        <p:spPr>
          <a:xfrm>
            <a:off x="406400" y="990600"/>
            <a:ext cx="8978900" cy="3451225"/>
          </a:xfrm>
        </p:spPr>
        <p:txBody>
          <a:bodyPr/>
          <a:lstStyle/>
          <a:p>
            <a:pPr>
              <a:buClr>
                <a:srgbClr val="F79646"/>
              </a:buClr>
              <a:buFont typeface="Arial" charset="0"/>
              <a:buNone/>
            </a:pPr>
            <a:r>
              <a:rPr lang="en-US" sz="1800" b="1" dirty="0" smtClean="0">
                <a:latin typeface="Calibri" charset="0"/>
                <a:ea typeface="ヒラギノ角ゴ Pro W3" charset="0"/>
                <a:cs typeface="ヒラギノ角ゴ Pro W3" charset="0"/>
              </a:rPr>
              <a:t>Management of </a:t>
            </a:r>
            <a:r>
              <a:rPr lang="en-US" sz="1800" b="1" dirty="0" err="1" smtClean="0">
                <a:latin typeface="Calibri" charset="0"/>
                <a:ea typeface="ヒラギノ角ゴ Pro W3" charset="0"/>
                <a:cs typeface="ヒラギノ角ゴ Pro W3" charset="0"/>
              </a:rPr>
              <a:t>iPython</a:t>
            </a:r>
            <a:r>
              <a:rPr lang="en-US" sz="1800" b="1" dirty="0" smtClean="0">
                <a:latin typeface="Calibri" charset="0"/>
                <a:ea typeface="ヒラギノ角ゴ Pro W3" charset="0"/>
                <a:cs typeface="ヒラギノ角ゴ Pro W3" charset="0"/>
              </a:rPr>
              <a:t> Notebooks</a:t>
            </a:r>
            <a:endParaRPr lang="en-US" sz="1800" b="1" dirty="0">
              <a:latin typeface="Calibri" charset="0"/>
              <a:ea typeface="ヒラギノ角ゴ Pro W3" charset="0"/>
              <a:cs typeface="ヒラギノ角ゴ Pro W3" charset="0"/>
            </a:endParaRPr>
          </a:p>
          <a:p>
            <a:pPr>
              <a:buClr>
                <a:srgbClr val="F79646"/>
              </a:buClr>
              <a:buFont typeface="Arial" charset="0"/>
              <a:buNone/>
            </a:pPr>
            <a:endParaRPr lang="en-US" sz="1800" b="1" dirty="0">
              <a:latin typeface="Calibri" charset="0"/>
              <a:ea typeface="ヒラギノ角ゴ Pro W3" charset="0"/>
              <a:cs typeface="ヒラギノ角ゴ Pro W3" charset="0"/>
            </a:endParaRPr>
          </a:p>
          <a:p>
            <a:pPr>
              <a:buClr>
                <a:srgbClr val="F79646"/>
              </a:buClr>
              <a:buFont typeface="Arial" charset="0"/>
              <a:buNone/>
            </a:pPr>
            <a:endParaRPr lang="en-US" sz="1800" b="1" dirty="0">
              <a:latin typeface="Calibri" charset="0"/>
              <a:ea typeface="ヒラギノ角ゴ Pro W3" charset="0"/>
              <a:cs typeface="ヒラギノ角ゴ Pro W3" charset="0"/>
            </a:endParaRPr>
          </a:p>
          <a:p>
            <a:pPr>
              <a:buClr>
                <a:srgbClr val="F79646"/>
              </a:buClr>
              <a:buFont typeface="Arial" charset="0"/>
              <a:buNone/>
            </a:pPr>
            <a:endParaRPr lang="en-US" sz="1800" b="1" dirty="0">
              <a:latin typeface="Calibri" charset="0"/>
              <a:ea typeface="ヒラギノ角ゴ Pro W3" charset="0"/>
              <a:cs typeface="ヒラギノ角ゴ Pro W3" charset="0"/>
            </a:endParaRPr>
          </a:p>
          <a:p>
            <a:pPr>
              <a:buClr>
                <a:srgbClr val="F79646"/>
              </a:buClr>
              <a:buFont typeface="Arial" charset="0"/>
              <a:buNone/>
            </a:pPr>
            <a:endParaRPr lang="en-US" sz="1800" b="1" dirty="0">
              <a:latin typeface="Calibri" charset="0"/>
              <a:ea typeface="ヒラギノ角ゴ Pro W3" charset="0"/>
              <a:cs typeface="ヒラギノ角ゴ Pro W3" charset="0"/>
            </a:endParaRPr>
          </a:p>
          <a:p>
            <a:pPr>
              <a:buClr>
                <a:srgbClr val="F79646"/>
              </a:buClr>
              <a:buFont typeface="Arial" charset="0"/>
              <a:buNone/>
            </a:pPr>
            <a:endParaRPr lang="en-US" sz="1800" b="1" dirty="0">
              <a:latin typeface="Calibri" charset="0"/>
              <a:ea typeface="ヒラギノ角ゴ Pro W3" charset="0"/>
              <a:cs typeface="ヒラギノ角ゴ Pro W3" charset="0"/>
            </a:endParaRPr>
          </a:p>
          <a:p>
            <a:pPr>
              <a:buClr>
                <a:srgbClr val="F79646"/>
              </a:buClr>
              <a:buFont typeface="Arial" charset="0"/>
              <a:buNone/>
            </a:pPr>
            <a:endParaRPr lang="en-US" sz="1800" b="1" dirty="0">
              <a:latin typeface="Calibri" charset="0"/>
              <a:ea typeface="ヒラギノ角ゴ Pro W3" charset="0"/>
              <a:cs typeface="ヒラギノ角ゴ Pro W3" charset="0"/>
            </a:endParaRPr>
          </a:p>
          <a:p>
            <a:pPr>
              <a:buClr>
                <a:srgbClr val="F79646"/>
              </a:buClr>
              <a:buFont typeface="Arial" charset="0"/>
              <a:buNone/>
            </a:pPr>
            <a:endParaRPr lang="en-US" sz="1800" b="1" dirty="0" smtClean="0">
              <a:latin typeface="Calibri" charset="0"/>
              <a:ea typeface="ヒラギノ角ゴ Pro W3" charset="0"/>
              <a:cs typeface="ヒラギノ角ゴ Pro W3" charset="0"/>
            </a:endParaRPr>
          </a:p>
          <a:p>
            <a:pPr>
              <a:buClr>
                <a:srgbClr val="F79646"/>
              </a:buClr>
              <a:buFont typeface="Arial" charset="0"/>
              <a:buNone/>
            </a:pPr>
            <a:r>
              <a:rPr lang="en-US" sz="1800" b="1" dirty="0" smtClean="0">
                <a:latin typeface="Calibri" charset="0"/>
                <a:ea typeface="ヒラギノ角ゴ Pro W3" charset="0"/>
                <a:cs typeface="ヒラギノ角ゴ Pro W3" charset="0"/>
              </a:rPr>
              <a:t>VDI – frictionless environment via secure connection to NCI</a:t>
            </a:r>
            <a:endParaRPr lang="en-US" sz="1800" dirty="0">
              <a:latin typeface="Calibri" charset="0"/>
              <a:ea typeface="ヒラギノ角ゴ Pro W3" charset="0"/>
              <a:cs typeface="ヒラギノ角ゴ Pro W3" charset="0"/>
            </a:endParaRPr>
          </a:p>
          <a:p>
            <a:pPr>
              <a:buClr>
                <a:srgbClr val="F79646"/>
              </a:buClr>
              <a:buFont typeface="Arial" charset="0"/>
              <a:buNone/>
            </a:pPr>
            <a:endParaRPr lang="en-US" dirty="0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00355" name="Title 3"/>
          <p:cNvSpPr>
            <a:spLocks noGrp="1"/>
          </p:cNvSpPr>
          <p:nvPr>
            <p:ph type="title"/>
          </p:nvPr>
        </p:nvSpPr>
        <p:spPr>
          <a:xfrm>
            <a:off x="1600200" y="220663"/>
            <a:ext cx="7391400" cy="407987"/>
          </a:xfrm>
        </p:spPr>
        <p:txBody>
          <a:bodyPr/>
          <a:lstStyle/>
          <a:p>
            <a:r>
              <a:rPr lang="en-US" sz="2400" b="1" dirty="0" smtClean="0">
                <a:ea typeface="ヒラギノ角ゴ Pro W3" charset="0"/>
                <a:cs typeface="ヒラギノ角ゴ Pro W3" charset="0"/>
              </a:rPr>
              <a:t>Easy-access </a:t>
            </a:r>
            <a:r>
              <a:rPr lang="en-US" sz="2400" b="1" dirty="0">
                <a:ea typeface="ヒラギノ角ゴ Pro W3" charset="0"/>
                <a:cs typeface="ヒラギノ角ゴ Pro W3" charset="0"/>
              </a:rPr>
              <a:t>analysis environments</a:t>
            </a:r>
          </a:p>
        </p:txBody>
      </p:sp>
      <p:pic>
        <p:nvPicPr>
          <p:cNvPr id="100356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3971248"/>
            <a:ext cx="1865313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triped Right Arrow 10"/>
          <p:cNvSpPr>
            <a:spLocks noChangeArrowheads="1"/>
          </p:cNvSpPr>
          <p:nvPr/>
        </p:nvSpPr>
        <p:spPr bwMode="auto">
          <a:xfrm>
            <a:off x="2476500" y="4237948"/>
            <a:ext cx="1384300" cy="647700"/>
          </a:xfrm>
          <a:custGeom>
            <a:avLst/>
            <a:gdLst>
              <a:gd name="T0" fmla="*/ 1060450 w 1384300"/>
              <a:gd name="T1" fmla="*/ 0 h 647700"/>
              <a:gd name="T2" fmla="*/ 0 w 1384300"/>
              <a:gd name="T3" fmla="*/ 323850 h 647700"/>
              <a:gd name="T4" fmla="*/ 1060450 w 1384300"/>
              <a:gd name="T5" fmla="*/ 647700 h 647700"/>
              <a:gd name="T6" fmla="*/ 1384300 w 1384300"/>
              <a:gd name="T7" fmla="*/ 323850 h 647700"/>
              <a:gd name="T8" fmla="*/ 3 60000 65536"/>
              <a:gd name="T9" fmla="*/ 2 60000 65536"/>
              <a:gd name="T10" fmla="*/ 1 60000 65536"/>
              <a:gd name="T11" fmla="*/ 0 60000 65536"/>
              <a:gd name="T12" fmla="*/ 101203 w 1384300"/>
              <a:gd name="T13" fmla="*/ 161925 h 647700"/>
              <a:gd name="T14" fmla="*/ 1222375 w 1384300"/>
              <a:gd name="T15" fmla="*/ 485775 h 647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84300" h="647700">
                <a:moveTo>
                  <a:pt x="0" y="161925"/>
                </a:moveTo>
                <a:lnTo>
                  <a:pt x="20241" y="161925"/>
                </a:lnTo>
                <a:lnTo>
                  <a:pt x="20241" y="485775"/>
                </a:lnTo>
                <a:lnTo>
                  <a:pt x="0" y="485775"/>
                </a:lnTo>
                <a:close/>
                <a:moveTo>
                  <a:pt x="40481" y="161925"/>
                </a:moveTo>
                <a:lnTo>
                  <a:pt x="80963" y="161925"/>
                </a:lnTo>
                <a:lnTo>
                  <a:pt x="80963" y="485775"/>
                </a:lnTo>
                <a:lnTo>
                  <a:pt x="40481" y="485775"/>
                </a:lnTo>
                <a:close/>
                <a:moveTo>
                  <a:pt x="101203" y="161925"/>
                </a:moveTo>
                <a:lnTo>
                  <a:pt x="1060450" y="161925"/>
                </a:lnTo>
                <a:lnTo>
                  <a:pt x="1060450" y="0"/>
                </a:lnTo>
                <a:lnTo>
                  <a:pt x="1384300" y="323850"/>
                </a:lnTo>
                <a:lnTo>
                  <a:pt x="1060450" y="647700"/>
                </a:lnTo>
                <a:lnTo>
                  <a:pt x="1060450" y="485775"/>
                </a:lnTo>
                <a:lnTo>
                  <a:pt x="101203" y="485775"/>
                </a:lnTo>
                <a:close/>
              </a:path>
            </a:pathLst>
          </a:custGeom>
          <a:solidFill>
            <a:srgbClr val="CCC1DA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9pPr>
          </a:lstStyle>
          <a:p>
            <a:pPr algn="ctr">
              <a:defRPr/>
            </a:pPr>
            <a:endParaRPr lang="en-US" altLang="en-US" sz="1800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388" y="4287161"/>
            <a:ext cx="2162175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5077736"/>
            <a:ext cx="19431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0" y="3926798"/>
            <a:ext cx="22860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91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1028700"/>
            <a:ext cx="8713787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731963"/>
            <a:ext cx="60325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40" y="1628775"/>
            <a:ext cx="319881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1539875"/>
            <a:ext cx="2798762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Title 3"/>
          <p:cNvSpPr>
            <a:spLocks noGrp="1"/>
          </p:cNvSpPr>
          <p:nvPr>
            <p:ph type="title"/>
          </p:nvPr>
        </p:nvSpPr>
        <p:spPr>
          <a:xfrm>
            <a:off x="1555750" y="154839"/>
            <a:ext cx="7917815" cy="486945"/>
          </a:xfrm>
        </p:spPr>
        <p:txBody>
          <a:bodyPr/>
          <a:lstStyle/>
          <a:p>
            <a:r>
              <a:rPr lang="en-US" sz="2400" b="1" dirty="0" smtClean="0">
                <a:latin typeface="Calibri" charset="0"/>
                <a:ea typeface="ヒラギノ角ゴ Pro W3" charset="0"/>
                <a:cs typeface="ヒラギノ角ゴ Pro W3" charset="0"/>
              </a:rPr>
              <a:t>VDI session on NCI HPC cloud: frictionless environment</a:t>
            </a:r>
            <a:endParaRPr lang="en-US" sz="2400" b="1" dirty="0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62472" name="Picture 2" descr="ccb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6408738"/>
            <a:ext cx="1228206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2430" y="3711322"/>
            <a:ext cx="4555897" cy="2587017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4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/>
              <a:t>Data formats to NetCDF4; ESGF management issues</a:t>
            </a:r>
            <a:endParaRPr lang="en-AU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5434"/>
            <a:ext cx="8355330" cy="3451225"/>
          </a:xfrm>
        </p:spPr>
        <p:txBody>
          <a:bodyPr/>
          <a:lstStyle/>
          <a:p>
            <a:r>
              <a:rPr lang="en-US" dirty="0" smtClean="0"/>
              <a:t>CMIP6: NetCDF4/HDF5</a:t>
            </a:r>
          </a:p>
          <a:p>
            <a:pPr lvl="1"/>
            <a:r>
              <a:rPr lang="en-US" dirty="0" smtClean="0"/>
              <a:t>Need to move forward, </a:t>
            </a:r>
            <a:r>
              <a:rPr lang="en-US" dirty="0"/>
              <a:t>b</a:t>
            </a:r>
            <a:r>
              <a:rPr lang="en-US" dirty="0" smtClean="0"/>
              <a:t>ackward </a:t>
            </a:r>
            <a:r>
              <a:rPr lang="en-US" dirty="0"/>
              <a:t>compatibility is </a:t>
            </a:r>
            <a:r>
              <a:rPr lang="en-US" dirty="0" smtClean="0"/>
              <a:t>counter-productive </a:t>
            </a:r>
          </a:p>
          <a:p>
            <a:pPr lvl="1"/>
            <a:r>
              <a:rPr lang="en-US" dirty="0" smtClean="0"/>
              <a:t>Tools </a:t>
            </a:r>
            <a:r>
              <a:rPr lang="en-US" dirty="0"/>
              <a:t>need to catch up;</a:t>
            </a:r>
          </a:p>
          <a:p>
            <a:pPr lvl="2"/>
            <a:r>
              <a:rPr lang="en-US" dirty="0" smtClean="0"/>
              <a:t>Python</a:t>
            </a:r>
            <a:r>
              <a:rPr lang="en-US" dirty="0"/>
              <a:t>, </a:t>
            </a:r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already support netCDF4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Issues with managing data for users</a:t>
            </a:r>
          </a:p>
          <a:p>
            <a:pPr lvl="2"/>
            <a:r>
              <a:rPr lang="en-US" dirty="0"/>
              <a:t>B</a:t>
            </a:r>
            <a:r>
              <a:rPr lang="en-US" dirty="0" smtClean="0"/>
              <a:t>etter pack data for intended usage</a:t>
            </a:r>
          </a:p>
          <a:p>
            <a:pPr lvl="2"/>
            <a:r>
              <a:rPr lang="en-US" dirty="0" smtClean="0"/>
              <a:t>Some tricks may be possible at the HDF5 library</a:t>
            </a:r>
          </a:p>
          <a:p>
            <a:pPr lvl="2"/>
            <a:r>
              <a:rPr lang="en-US" dirty="0"/>
              <a:t>Changing chunking or compression will break the checksums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9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290" y="-244474"/>
            <a:ext cx="7886700" cy="13255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Trade off of performance for storage capacity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64137" y="1991474"/>
          <a:ext cx="8799916" cy="2633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400"/>
                <a:gridCol w="772282"/>
                <a:gridCol w="772282"/>
                <a:gridCol w="772282"/>
                <a:gridCol w="772282"/>
                <a:gridCol w="772282"/>
                <a:gridCol w="878978"/>
                <a:gridCol w="772282"/>
                <a:gridCol w="772282"/>
                <a:gridCol w="772282"/>
                <a:gridCol w="772282"/>
              </a:tblGrid>
              <a:tr h="74168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Transfer </a:t>
                      </a:r>
                      <a:endParaRPr lang="en-AU" sz="1200" b="1" i="0" u="none" strike="noStrike" dirty="0" smtClean="0">
                        <a:solidFill>
                          <a:schemeClr val="bg1"/>
                        </a:solidFill>
                        <a:effectLst/>
                        <a:latin typeface="Courier New"/>
                      </a:endParaRPr>
                    </a:p>
                    <a:p>
                      <a:pPr algn="ctr" fontAlgn="ctr"/>
                      <a:r>
                        <a:rPr lang="en-AU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Count</a:t>
                      </a:r>
                      <a:endParaRPr lang="en-AU" sz="1200" b="1" i="0" u="none" strike="noStrike" dirty="0">
                        <a:solidFill>
                          <a:schemeClr val="bg1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1×</a:t>
                      </a:r>
                      <a:endParaRPr lang="en-AU" sz="1200" b="1" i="0" u="none" strike="noStrike" dirty="0">
                        <a:solidFill>
                          <a:schemeClr val="bg1"/>
                        </a:solidFill>
                        <a:effectLst/>
                        <a:latin typeface="Courier New"/>
                      </a:endParaRPr>
                    </a:p>
                    <a:p>
                      <a:pPr algn="ctr" fontAlgn="ctr"/>
                      <a:r>
                        <a:rPr lang="en-A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5500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5×</a:t>
                      </a:r>
                    </a:p>
                    <a:p>
                      <a:pPr algn="ctr" fontAlgn="ctr"/>
                      <a:r>
                        <a:rPr lang="en-AU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5500</a:t>
                      </a:r>
                      <a:endParaRPr lang="en-AU" sz="1200" b="1" i="0" u="none" strike="noStrike" dirty="0">
                        <a:solidFill>
                          <a:schemeClr val="bg1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10×</a:t>
                      </a:r>
                    </a:p>
                    <a:p>
                      <a:pPr algn="ctr" fontAlgn="ctr"/>
                      <a:r>
                        <a:rPr lang="en-AU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5500</a:t>
                      </a:r>
                      <a:endParaRPr lang="en-AU" sz="1200" b="1" i="0" u="none" strike="noStrike" dirty="0">
                        <a:solidFill>
                          <a:schemeClr val="bg1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20×</a:t>
                      </a:r>
                    </a:p>
                    <a:p>
                      <a:pPr algn="ctr" fontAlgn="ctr"/>
                      <a:r>
                        <a:rPr lang="en-AU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5500</a:t>
                      </a:r>
                      <a:endParaRPr lang="en-AU" sz="1200" b="1" i="0" u="none" strike="noStrike" dirty="0">
                        <a:solidFill>
                          <a:schemeClr val="bg1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40×</a:t>
                      </a:r>
                    </a:p>
                    <a:p>
                      <a:pPr algn="ctr" fontAlgn="ctr"/>
                      <a:r>
                        <a:rPr lang="en-AU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5500</a:t>
                      </a:r>
                      <a:endParaRPr lang="en-AU" sz="1200" b="1" i="0" u="none" strike="noStrike" dirty="0">
                        <a:solidFill>
                          <a:schemeClr val="bg1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55×</a:t>
                      </a:r>
                    </a:p>
                    <a:p>
                      <a:pPr algn="ctr" fontAlgn="ctr"/>
                      <a:r>
                        <a:rPr lang="en-AU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5500</a:t>
                      </a:r>
                      <a:endParaRPr lang="en-AU" sz="1200" b="1" i="0" u="none" strike="noStrike" dirty="0">
                        <a:solidFill>
                          <a:schemeClr val="bg1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100×</a:t>
                      </a:r>
                      <a:endParaRPr lang="en-AU" sz="1200" b="1" i="0" u="none" strike="noStrike" dirty="0">
                        <a:solidFill>
                          <a:schemeClr val="bg1"/>
                        </a:solidFill>
                        <a:effectLst/>
                        <a:latin typeface="Courier New"/>
                      </a:endParaRPr>
                    </a:p>
                    <a:p>
                      <a:pPr algn="ctr" fontAlgn="ctr"/>
                      <a:r>
                        <a:rPr lang="en-A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5500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550×</a:t>
                      </a:r>
                      <a:endParaRPr lang="en-AU" sz="1200" b="1" i="0" u="none" strike="noStrike" dirty="0">
                        <a:solidFill>
                          <a:schemeClr val="bg1"/>
                        </a:solidFill>
                        <a:effectLst/>
                        <a:latin typeface="Courier New"/>
                      </a:endParaRPr>
                    </a:p>
                    <a:p>
                      <a:pPr algn="ctr" fontAlgn="ctr"/>
                      <a:r>
                        <a:rPr lang="en-A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5500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1000×</a:t>
                      </a:r>
                      <a:endParaRPr lang="en-AU" sz="1200" b="1" i="0" u="none" strike="noStrike" dirty="0">
                        <a:solidFill>
                          <a:schemeClr val="bg1"/>
                        </a:solidFill>
                        <a:effectLst/>
                        <a:latin typeface="Courier New"/>
                      </a:endParaRPr>
                    </a:p>
                    <a:p>
                      <a:pPr algn="ctr" fontAlgn="ctr"/>
                      <a:r>
                        <a:rPr lang="en-A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5500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5500×</a:t>
                      </a:r>
                      <a:endParaRPr lang="en-AU" sz="1200" b="1" i="0" u="none" strike="noStrike" dirty="0">
                        <a:solidFill>
                          <a:schemeClr val="bg1"/>
                        </a:solidFill>
                        <a:effectLst/>
                        <a:latin typeface="Courier New"/>
                      </a:endParaRPr>
                    </a:p>
                    <a:p>
                      <a:pPr algn="ctr" fontAlgn="ctr"/>
                      <a:r>
                        <a:rPr lang="en-A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5500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Transfer </a:t>
                      </a:r>
                      <a:endParaRPr lang="en-AU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  <a:p>
                      <a:pPr algn="ctr" fontAlgn="ctr"/>
                      <a:r>
                        <a:rPr lang="en-AU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Size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1270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22kB</a:t>
                      </a:r>
                    </a:p>
                  </a:txBody>
                  <a:tcPr marL="12700" marR="12700" marT="1270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110KB</a:t>
                      </a:r>
                    </a:p>
                  </a:txBody>
                  <a:tcPr marL="12700" marR="12700" marT="1270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220KB</a:t>
                      </a:r>
                    </a:p>
                  </a:txBody>
                  <a:tcPr marL="12700" marR="12700" marT="1270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440KB</a:t>
                      </a:r>
                    </a:p>
                  </a:txBody>
                  <a:tcPr marL="12700" marR="12700" marT="1270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880KB</a:t>
                      </a:r>
                    </a:p>
                  </a:txBody>
                  <a:tcPr marL="12700" marR="12700" marT="1270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1.21MB</a:t>
                      </a:r>
                    </a:p>
                  </a:txBody>
                  <a:tcPr marL="12700" marR="12700" marT="1270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2.2MB</a:t>
                      </a:r>
                    </a:p>
                  </a:txBody>
                  <a:tcPr marL="12700" marR="12700" marT="1270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12.1MB</a:t>
                      </a:r>
                    </a:p>
                  </a:txBody>
                  <a:tcPr marL="12700" marR="12700" marT="1270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22MB</a:t>
                      </a:r>
                    </a:p>
                  </a:txBody>
                  <a:tcPr marL="12700" marR="12700" marT="1270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121MB</a:t>
                      </a:r>
                    </a:p>
                  </a:txBody>
                  <a:tcPr marL="12700" marR="12700" marT="1270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Raijin</a:t>
                      </a:r>
                      <a:endParaRPr lang="en-AU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  <a:p>
                      <a:pPr algn="ctr" fontAlgn="ctr"/>
                      <a:r>
                        <a:rPr lang="en-AU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(</a:t>
                      </a:r>
                      <a:r>
                        <a:rPr lang="en-AU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src</a:t>
                      </a:r>
                      <a:r>
                        <a:rPr lang="en-AU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)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127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182.39</a:t>
                      </a:r>
                    </a:p>
                  </a:txBody>
                  <a:tcPr marL="12700" marR="12700" marT="127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229.19</a:t>
                      </a:r>
                    </a:p>
                  </a:txBody>
                  <a:tcPr marL="12700" marR="12700" marT="127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216.08</a:t>
                      </a:r>
                    </a:p>
                  </a:txBody>
                  <a:tcPr marL="12700" marR="12700" marT="127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218.45</a:t>
                      </a:r>
                    </a:p>
                  </a:txBody>
                  <a:tcPr marL="12700" marR="12700" marT="127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220.58</a:t>
                      </a:r>
                    </a:p>
                  </a:txBody>
                  <a:tcPr marL="12700" marR="12700" marT="127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220.74</a:t>
                      </a:r>
                    </a:p>
                  </a:txBody>
                  <a:tcPr marL="12700" marR="12700" marT="127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222</a:t>
                      </a:r>
                    </a:p>
                  </a:txBody>
                  <a:tcPr marL="12700" marR="12700" marT="127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203.86</a:t>
                      </a:r>
                    </a:p>
                  </a:txBody>
                  <a:tcPr marL="12700" marR="12700" marT="127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192.56</a:t>
                      </a:r>
                    </a:p>
                  </a:txBody>
                  <a:tcPr marL="12700" marR="12700" marT="127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189.49</a:t>
                      </a:r>
                    </a:p>
                  </a:txBody>
                  <a:tcPr marL="12700" marR="12700" marT="127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Vdi</a:t>
                      </a:r>
                      <a:endParaRPr lang="en-AU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  <a:p>
                      <a:pPr algn="ctr" fontAlgn="ctr"/>
                      <a:r>
                        <a:rPr lang="en-AU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(</a:t>
                      </a:r>
                      <a:r>
                        <a:rPr lang="en-AU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src</a:t>
                      </a:r>
                      <a:r>
                        <a:rPr lang="en-AU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)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127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199.8</a:t>
                      </a:r>
                    </a:p>
                  </a:txBody>
                  <a:tcPr marL="12700" marR="12700" marT="127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248.23</a:t>
                      </a:r>
                    </a:p>
                  </a:txBody>
                  <a:tcPr marL="12700" marR="12700" marT="127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235.42</a:t>
                      </a:r>
                    </a:p>
                  </a:txBody>
                  <a:tcPr marL="12700" marR="12700" marT="127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238.15</a:t>
                      </a:r>
                    </a:p>
                  </a:txBody>
                  <a:tcPr marL="12700" marR="12700" marT="127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239.28</a:t>
                      </a:r>
                    </a:p>
                  </a:txBody>
                  <a:tcPr marL="12700" marR="12700" marT="127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241.25</a:t>
                      </a:r>
                    </a:p>
                  </a:txBody>
                  <a:tcPr marL="12700" marR="12700" marT="127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228.93</a:t>
                      </a:r>
                    </a:p>
                  </a:txBody>
                  <a:tcPr marL="12700" marR="12700" marT="127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219.08</a:t>
                      </a:r>
                    </a:p>
                  </a:txBody>
                  <a:tcPr marL="12700" marR="12700" marT="127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217.09</a:t>
                      </a:r>
                    </a:p>
                  </a:txBody>
                  <a:tcPr marL="12700" marR="12700" marT="127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220.75</a:t>
                      </a:r>
                    </a:p>
                  </a:txBody>
                  <a:tcPr marL="12700" marR="12700" marT="127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raijin</a:t>
                      </a:r>
                      <a:endParaRPr lang="en-AU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  <a:p>
                      <a:pPr algn="ctr" fontAlgn="ctr"/>
                      <a:r>
                        <a:rPr lang="en-AU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(</a:t>
                      </a:r>
                      <a:r>
                        <a:rPr lang="en-AU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nrm</a:t>
                      </a:r>
                      <a:r>
                        <a:rPr lang="en-AU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)</a:t>
                      </a:r>
                    </a:p>
                  </a:txBody>
                  <a:tcPr marL="12700" marR="12700" marT="12700" marB="0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479.77</a:t>
                      </a:r>
                    </a:p>
                  </a:txBody>
                  <a:tcPr marL="12700" marR="12700" marT="12700" marB="0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790.84</a:t>
                      </a:r>
                    </a:p>
                  </a:txBody>
                  <a:tcPr marL="12700" marR="12700" marT="12700" marB="0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804.79</a:t>
                      </a:r>
                    </a:p>
                  </a:txBody>
                  <a:tcPr marL="12700" marR="12700" marT="12700" marB="0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848.09</a:t>
                      </a:r>
                    </a:p>
                  </a:txBody>
                  <a:tcPr marL="12700" marR="12700" marT="12700" marB="0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888.82</a:t>
                      </a:r>
                    </a:p>
                  </a:txBody>
                  <a:tcPr marL="12700" marR="12700" marT="12700" marB="0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887.62</a:t>
                      </a:r>
                    </a:p>
                  </a:txBody>
                  <a:tcPr marL="12700" marR="12700" marT="12700" marB="0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889.31</a:t>
                      </a:r>
                    </a:p>
                  </a:txBody>
                  <a:tcPr marL="12700" marR="12700" marT="12700" marB="0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800.65</a:t>
                      </a:r>
                    </a:p>
                  </a:txBody>
                  <a:tcPr marL="12700" marR="12700" marT="12700" marB="0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710.48</a:t>
                      </a:r>
                    </a:p>
                  </a:txBody>
                  <a:tcPr marL="12700" marR="12700" marT="12700" marB="0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544.84</a:t>
                      </a:r>
                    </a:p>
                  </a:txBody>
                  <a:tcPr marL="12700" marR="12700" marT="12700" marB="0" anchor="ctr">
                    <a:solidFill>
                      <a:srgbClr val="CC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 </a:t>
                      </a:r>
                      <a:r>
                        <a:rPr lang="en-AU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vdi</a:t>
                      </a:r>
                      <a:endParaRPr lang="en-AU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  <a:p>
                      <a:pPr algn="ctr" fontAlgn="ctr"/>
                      <a:r>
                        <a:rPr lang="en-AU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(</a:t>
                      </a:r>
                      <a:r>
                        <a:rPr lang="en-AU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nrm</a:t>
                      </a:r>
                      <a:r>
                        <a:rPr lang="en-AU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)</a:t>
                      </a:r>
                    </a:p>
                  </a:txBody>
                  <a:tcPr marL="12700" marR="12700" marT="12700" marB="0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1473.45</a:t>
                      </a:r>
                    </a:p>
                  </a:txBody>
                  <a:tcPr marL="12700" marR="12700" marT="12700" marB="0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3965.39</a:t>
                      </a:r>
                    </a:p>
                  </a:txBody>
                  <a:tcPr marL="12700" marR="12700" marT="12700" marB="0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4521.17</a:t>
                      </a:r>
                    </a:p>
                  </a:txBody>
                  <a:tcPr marL="12700" marR="12700" marT="12700" marB="0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5182.22</a:t>
                      </a:r>
                    </a:p>
                  </a:txBody>
                  <a:tcPr marL="12700" marR="12700" marT="12700" marB="0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5785.31</a:t>
                      </a:r>
                    </a:p>
                  </a:txBody>
                  <a:tcPr marL="12700" marR="12700" marT="12700" marB="0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4972.67</a:t>
                      </a:r>
                    </a:p>
                  </a:txBody>
                  <a:tcPr marL="12700" marR="12700" marT="12700" marB="0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5898.41</a:t>
                      </a:r>
                    </a:p>
                  </a:txBody>
                  <a:tcPr marL="12700" marR="12700" marT="12700" marB="0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3818.48</a:t>
                      </a:r>
                    </a:p>
                  </a:txBody>
                  <a:tcPr marL="12700" marR="12700" marT="12700" marB="0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3162.54</a:t>
                      </a:r>
                    </a:p>
                  </a:txBody>
                  <a:tcPr marL="12700" marR="12700" marT="12700" marB="0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2066.02</a:t>
                      </a:r>
                    </a:p>
                  </a:txBody>
                  <a:tcPr marL="12700" marR="12700" marT="12700" marB="0" anchor="ctr"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868680"/>
            <a:ext cx="8413791" cy="11227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Read Throughput (MB/s)</a:t>
            </a:r>
          </a:p>
          <a:p>
            <a:pPr lvl="1"/>
            <a:r>
              <a:rPr lang="en-US" dirty="0" smtClean="0"/>
              <a:t>Source file (19 MB)</a:t>
            </a:r>
          </a:p>
          <a:p>
            <a:pPr lvl="1"/>
            <a:r>
              <a:rPr lang="en-US" dirty="0" smtClean="0"/>
              <a:t>Normal file (121 MB)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4136" y="4823574"/>
            <a:ext cx="8606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ntelligent </a:t>
            </a:r>
            <a:r>
              <a:rPr lang="en-US" dirty="0" err="1" smtClean="0"/>
              <a:t>organisation</a:t>
            </a:r>
            <a:r>
              <a:rPr lang="en-US" dirty="0" smtClean="0"/>
              <a:t> of the data can close the gap.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Different patterns of access can make the access performance worse.</a:t>
            </a:r>
          </a:p>
          <a:p>
            <a:pPr marL="285750" indent="-285750">
              <a:buFontTx/>
              <a:buChar char="-"/>
            </a:pPr>
            <a:r>
              <a:rPr lang="en-US" dirty="0"/>
              <a:t>Better tuning for common/important use needs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Potential to store compressed data twice (with different packing) if trade-off is justifiable/manageable.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73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4686"/>
            <a:ext cx="7886700" cy="1325563"/>
          </a:xfrm>
        </p:spPr>
        <p:txBody>
          <a:bodyPr/>
          <a:lstStyle/>
          <a:p>
            <a:r>
              <a:rPr lang="en-US" b="1" dirty="0" smtClean="0"/>
              <a:t>Serial Write Throughput</a:t>
            </a:r>
            <a:endParaRPr lang="en-US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93726"/>
            <a:ext cx="7886700" cy="1325563"/>
          </a:xfrm>
        </p:spPr>
        <p:txBody>
          <a:bodyPr/>
          <a:lstStyle/>
          <a:p>
            <a:r>
              <a:rPr lang="en-US" b="1" dirty="0" smtClean="0"/>
              <a:t>Serial Read Throughput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6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6266" y="3635105"/>
            <a:ext cx="22661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MPI size = 16</a:t>
            </a:r>
          </a:p>
          <a:p>
            <a:r>
              <a:rPr lang="en-US" sz="1600" dirty="0" smtClean="0"/>
              <a:t>Stripe size =1M</a:t>
            </a:r>
          </a:p>
          <a:p>
            <a:r>
              <a:rPr lang="en-US" sz="1600" dirty="0" smtClean="0"/>
              <a:t>Block size = 8G</a:t>
            </a:r>
          </a:p>
          <a:p>
            <a:r>
              <a:rPr lang="en-US" sz="1600" dirty="0" smtClean="0"/>
              <a:t>Transfer size = </a:t>
            </a:r>
            <a:r>
              <a:rPr lang="en-US" altLang="zh-CN" sz="1600" dirty="0" smtClean="0"/>
              <a:t>32M</a:t>
            </a:r>
            <a:endParaRPr lang="en-US" altLang="zh-CN" sz="1600" dirty="0"/>
          </a:p>
          <a:p>
            <a:endParaRPr lang="en-US" sz="1600" dirty="0"/>
          </a:p>
        </p:txBody>
      </p:sp>
      <p:graphicFrame>
        <p:nvGraphicFramePr>
          <p:cNvPr id="6" name="图表 3"/>
          <p:cNvGraphicFramePr>
            <a:graphicFrameLocks/>
          </p:cNvGraphicFramePr>
          <p:nvPr>
            <p:extLst/>
          </p:nvPr>
        </p:nvGraphicFramePr>
        <p:xfrm>
          <a:off x="2042160" y="1488806"/>
          <a:ext cx="6918960" cy="4292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6690" y="5652255"/>
            <a:ext cx="8957310" cy="640080"/>
          </a:xfrm>
        </p:spPr>
        <p:txBody>
          <a:bodyPr>
            <a:normAutofit/>
          </a:bodyPr>
          <a:lstStyle/>
          <a:p>
            <a:r>
              <a:rPr lang="en-US" sz="2400" b="1" i="1" dirty="0" smtClean="0"/>
              <a:t>Low performance when using default parameters</a:t>
            </a:r>
            <a:endParaRPr lang="en-US" sz="2400" b="1" i="1" dirty="0"/>
          </a:p>
        </p:txBody>
      </p:sp>
      <p:sp>
        <p:nvSpPr>
          <p:cNvPr id="2" name="Rectangle 1"/>
          <p:cNvSpPr/>
          <p:nvPr/>
        </p:nvSpPr>
        <p:spPr>
          <a:xfrm>
            <a:off x="2010579" y="957285"/>
            <a:ext cx="4039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Parallel Write </a:t>
            </a:r>
            <a:r>
              <a:rPr lang="en-US" sz="2800" b="1" dirty="0"/>
              <a:t>Throughput</a:t>
            </a:r>
            <a:endParaRPr lang="en-US" sz="28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38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" y="5516881"/>
            <a:ext cx="8957310" cy="640080"/>
          </a:xfrm>
        </p:spPr>
        <p:txBody>
          <a:bodyPr>
            <a:normAutofit/>
          </a:bodyPr>
          <a:lstStyle/>
          <a:p>
            <a:r>
              <a:rPr lang="en-US" sz="2400" b="1" i="1" dirty="0" smtClean="0"/>
              <a:t>Low performance when using default parameters</a:t>
            </a:r>
            <a:endParaRPr lang="en-US" sz="2400" b="1" i="1" dirty="0"/>
          </a:p>
        </p:txBody>
      </p:sp>
      <p:sp>
        <p:nvSpPr>
          <p:cNvPr id="5" name="Rectangle 4"/>
          <p:cNvSpPr/>
          <p:nvPr/>
        </p:nvSpPr>
        <p:spPr>
          <a:xfrm>
            <a:off x="201506" y="2556884"/>
            <a:ext cx="21260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MPI size = 16</a:t>
            </a:r>
          </a:p>
          <a:p>
            <a:r>
              <a:rPr lang="en-US" sz="1600" dirty="0" smtClean="0"/>
              <a:t>Stripe size =1M</a:t>
            </a:r>
          </a:p>
          <a:p>
            <a:r>
              <a:rPr lang="en-US" sz="1600" dirty="0" smtClean="0"/>
              <a:t>Block size = 8G</a:t>
            </a:r>
          </a:p>
          <a:p>
            <a:r>
              <a:rPr lang="en-US" sz="1600" dirty="0" smtClean="0"/>
              <a:t>Transfer size = 32M</a:t>
            </a:r>
            <a:endParaRPr lang="en-US" sz="1600" dirty="0"/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/>
          </p:nvPr>
        </p:nvGraphicFramePr>
        <p:xfrm>
          <a:off x="2010579" y="1480505"/>
          <a:ext cx="6764020" cy="4156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2010579" y="957285"/>
            <a:ext cx="3953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Parallel Read Throughput</a:t>
            </a:r>
            <a:endParaRPr lang="en-US" sz="28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56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/>
              <a:t>NCI requirements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888" y="880872"/>
            <a:ext cx="8743994" cy="4678680"/>
          </a:xfrm>
        </p:spPr>
        <p:txBody>
          <a:bodyPr/>
          <a:lstStyle/>
          <a:p>
            <a:r>
              <a:rPr lang="en-US" sz="2800" dirty="0" smtClean="0"/>
              <a:t>Models generated by ACCESS community, generated at NCI</a:t>
            </a:r>
          </a:p>
          <a:p>
            <a:pPr lvl="1"/>
            <a:r>
              <a:rPr lang="en-US" sz="2400" dirty="0" smtClean="0"/>
              <a:t>ACCESS-CM1/CM2, ACCESS-ESM</a:t>
            </a:r>
          </a:p>
          <a:p>
            <a:pPr lvl="1"/>
            <a:r>
              <a:rPr lang="en-US" sz="2400" dirty="0" smtClean="0"/>
              <a:t>NWP, Seasonal Climate, Ocean, Land, Data Assimilation</a:t>
            </a:r>
          </a:p>
          <a:p>
            <a:pPr lvl="1"/>
            <a:r>
              <a:rPr lang="en-US" sz="2400" dirty="0" smtClean="0"/>
              <a:t>Other physical systems (Waves, Cyclones, volcanic ash, 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water </a:t>
            </a:r>
            <a:r>
              <a:rPr lang="en-US" sz="2400" dirty="0" err="1" smtClean="0"/>
              <a:t>mgt</a:t>
            </a:r>
            <a:r>
              <a:rPr lang="en-US" sz="2400" dirty="0" smtClean="0"/>
              <a:t>/shelf/reef, ecosystems)</a:t>
            </a:r>
          </a:p>
          <a:p>
            <a:r>
              <a:rPr lang="en-US" sz="2800" dirty="0" smtClean="0"/>
              <a:t>NCI provides HPC/HPDA environment for modelling, observational products, data analysis and </a:t>
            </a:r>
            <a:r>
              <a:rPr lang="en-US" sz="2800" dirty="0" err="1" smtClean="0"/>
              <a:t>viz</a:t>
            </a:r>
            <a:endParaRPr lang="en-US" sz="2800" dirty="0" smtClean="0"/>
          </a:p>
          <a:p>
            <a:r>
              <a:rPr lang="en-US" sz="2800" dirty="0"/>
              <a:t>Other communities using the same infrastructure </a:t>
            </a:r>
            <a:r>
              <a:rPr lang="en-US" sz="2800" dirty="0" smtClean="0"/>
              <a:t>(and increasing interest) for their analysis within performant in-situ environment</a:t>
            </a:r>
          </a:p>
          <a:p>
            <a:r>
              <a:rPr lang="en-US" sz="2800" dirty="0" smtClean="0"/>
              <a:t>Manage the data with confidence (QA and provenance)</a:t>
            </a:r>
            <a:endParaRPr lang="en-US" sz="2800" dirty="0"/>
          </a:p>
          <a:p>
            <a:endParaRPr lang="en-US" sz="2800" dirty="0" smtClean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55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6443"/>
            <a:ext cx="9144000" cy="30051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735" y="1095446"/>
            <a:ext cx="7451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Simple Comparison of File format access </a:t>
            </a:r>
            <a:r>
              <a:rPr lang="en-US" sz="2400" b="1" smtClean="0"/>
              <a:t>latency </a:t>
            </a:r>
          </a:p>
          <a:p>
            <a:r>
              <a:rPr lang="en-US" sz="2400" b="1" dirty="0" smtClean="0"/>
              <a:t>and compression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82577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14962" y="1168074"/>
            <a:ext cx="7130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Chunk shape: </a:t>
            </a:r>
            <a:r>
              <a:rPr lang="en-US" dirty="0" smtClean="0"/>
              <a:t>1100×1100</a:t>
            </a:r>
            <a:endParaRPr lang="en-US" dirty="0"/>
          </a:p>
          <a:p>
            <a:r>
              <a:rPr lang="en-US" dirty="0"/>
              <a:t>Subset shape: 1×5500,275×275,1100×1100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865480" y="1814404"/>
          <a:ext cx="7821320" cy="4418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/>
          <p:cNvSpPr/>
          <p:nvPr/>
        </p:nvSpPr>
        <p:spPr>
          <a:xfrm>
            <a:off x="1647348" y="242054"/>
            <a:ext cx="66797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Subset 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Access – compression, 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subsetting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 and caches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65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/>
              <a:t>End user community issues for CMIP</a:t>
            </a:r>
            <a:endParaRPr lang="en-AU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920" y="794004"/>
            <a:ext cx="8839962" cy="345122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Analyses require input data to be consistent format </a:t>
            </a:r>
          </a:p>
          <a:p>
            <a:r>
              <a:rPr lang="en-US" dirty="0" smtClean="0"/>
              <a:t>Errata / Unreported problems</a:t>
            </a:r>
          </a:p>
          <a:p>
            <a:r>
              <a:rPr lang="en-US" dirty="0" smtClean="0"/>
              <a:t>CF compliance / conventions</a:t>
            </a:r>
          </a:p>
          <a:p>
            <a:pPr lvl="1"/>
            <a:r>
              <a:rPr lang="en-US" dirty="0" smtClean="0"/>
              <a:t>Different conventions in use (start date, calendars, grids, dimension bounds)</a:t>
            </a:r>
          </a:p>
          <a:p>
            <a:pPr lvl="1"/>
            <a:r>
              <a:rPr lang="en-US" dirty="0" smtClean="0"/>
              <a:t>Overlapping time periods</a:t>
            </a:r>
          </a:p>
          <a:p>
            <a:r>
              <a:rPr lang="en-US" dirty="0"/>
              <a:t>CMIP5 version management was a serious problem</a:t>
            </a:r>
          </a:p>
          <a:p>
            <a:pPr lvl="1"/>
            <a:r>
              <a:rPr lang="en-US" dirty="0"/>
              <a:t>Is this data most recent? What does “v2” mean? </a:t>
            </a:r>
          </a:p>
          <a:p>
            <a:pPr lvl="1"/>
            <a:r>
              <a:rPr lang="en-US" dirty="0"/>
              <a:t>Switching to date format versions does not solve this problem, just helps clarify which run data is from</a:t>
            </a:r>
          </a:p>
          <a:p>
            <a:pPr lvl="1"/>
            <a:r>
              <a:rPr lang="en-US" dirty="0"/>
              <a:t>Can’t differentiate between major/minor revisions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84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/>
              <a:t>CMIP5 Grid Conventions</a:t>
            </a:r>
            <a:endParaRPr lang="en-AU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210" y="1059180"/>
            <a:ext cx="7391400" cy="3451225"/>
          </a:xfrm>
        </p:spPr>
        <p:txBody>
          <a:bodyPr/>
          <a:lstStyle/>
          <a:p>
            <a:r>
              <a:rPr lang="en-US" dirty="0"/>
              <a:t>Grids vary between models </a:t>
            </a:r>
            <a:r>
              <a:rPr lang="en-US" dirty="0" smtClean="0"/>
              <a:t>and realms</a:t>
            </a:r>
          </a:p>
          <a:p>
            <a:pPr lvl="1"/>
            <a:r>
              <a:rPr lang="en-US" dirty="0" smtClean="0"/>
              <a:t>processing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dirty="0" smtClean="0"/>
              <a:t>required for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dirty="0" err="1" smtClean="0"/>
              <a:t>intercomparison</a:t>
            </a:r>
            <a:endParaRPr lang="en-US" dirty="0" smtClean="0"/>
          </a:p>
          <a:p>
            <a:endParaRPr lang="en-AU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5526255"/>
              </p:ext>
            </p:extLst>
          </p:nvPr>
        </p:nvGraphicFramePr>
        <p:xfrm>
          <a:off x="3396205" y="1504958"/>
          <a:ext cx="6725060" cy="3110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20543"/>
              </p:ext>
            </p:extLst>
          </p:nvPr>
        </p:nvGraphicFramePr>
        <p:xfrm>
          <a:off x="187119" y="4510405"/>
          <a:ext cx="8769761" cy="16665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503"/>
                <a:gridCol w="1851433"/>
                <a:gridCol w="4162425"/>
                <a:gridCol w="857250"/>
                <a:gridCol w="819150"/>
              </a:tblGrid>
              <a:tr h="196641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1" u="none" strike="noStrike" dirty="0">
                          <a:effectLst/>
                        </a:rPr>
                        <a:t>Model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3" marR="1763" marT="1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1" u="none" strike="noStrike" dirty="0" err="1">
                          <a:effectLst/>
                        </a:rPr>
                        <a:t>Atmos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3" marR="1763" marT="1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1" u="none" strike="noStrike" dirty="0">
                          <a:effectLst/>
                        </a:rPr>
                        <a:t>Ocean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3" marR="1763" marT="1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1" u="none" strike="noStrike" dirty="0">
                          <a:effectLst/>
                        </a:rPr>
                        <a:t>Land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3" marR="1763" marT="1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1" u="none" strike="noStrike" dirty="0" err="1">
                          <a:effectLst/>
                        </a:rPr>
                        <a:t>SeaIce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3" marR="1763" marT="1763" marB="0" anchor="b"/>
                </a:tc>
              </a:tr>
              <a:tr h="551957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 dirty="0">
                          <a:effectLst/>
                        </a:rPr>
                        <a:t>ACCESS1.0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3" marR="1763" marT="1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AGCM v1.0: N96 grid-point, 1.875 degrees EW x approx 1.25 degree NS, 38 levels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3" marR="1763" marT="1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 dirty="0">
                          <a:effectLst/>
                        </a:rPr>
                        <a:t>GFDL MOM4p1: nominal 1.0 degree EW x 1.0 degrees NS, </a:t>
                      </a:r>
                      <a:r>
                        <a:rPr lang="en-AU" sz="1200" u="none" strike="noStrike" dirty="0" err="1">
                          <a:effectLst/>
                        </a:rPr>
                        <a:t>tripolar</a:t>
                      </a:r>
                      <a:r>
                        <a:rPr lang="en-AU" sz="1200" u="none" strike="noStrike" dirty="0">
                          <a:effectLst/>
                        </a:rPr>
                        <a:t> north of 65N, equatorial refinement to 1/3 degree from 10S to 10 N, cosine dependent NS south of 25S, 50 levels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3" marR="1763" marT="1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 dirty="0" smtClean="0">
                          <a:effectLst/>
                        </a:rPr>
                        <a:t>MOSES2 (</a:t>
                      </a:r>
                      <a:r>
                        <a:rPr lang="en-AU" sz="1200" u="none" strike="noStrike" dirty="0" err="1" smtClean="0">
                          <a:effectLst/>
                        </a:rPr>
                        <a:t>atmos</a:t>
                      </a:r>
                      <a:r>
                        <a:rPr lang="en-AU" sz="1200" u="none" strike="noStrike" dirty="0" smtClean="0">
                          <a:effectLst/>
                        </a:rPr>
                        <a:t> grid)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3" marR="1763" marT="1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 dirty="0" smtClean="0">
                          <a:effectLst/>
                        </a:rPr>
                        <a:t>CICE4.1 (ocean grid)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3" marR="1763" marT="1763" marB="0" anchor="b"/>
                </a:tc>
              </a:tr>
              <a:tr h="287304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ACCESS1.3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3" marR="1763" marT="1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 dirty="0">
                          <a:effectLst/>
                        </a:rPr>
                        <a:t>AGCM v1.0: </a:t>
                      </a:r>
                      <a:r>
                        <a:rPr lang="en-AU" sz="1200" u="none" strike="noStrike" dirty="0" smtClean="0">
                          <a:effectLst/>
                        </a:rPr>
                        <a:t>as</a:t>
                      </a:r>
                      <a:r>
                        <a:rPr lang="en-AU" sz="1200" u="none" strike="noStrike" baseline="0" dirty="0" smtClean="0">
                          <a:effectLst/>
                        </a:rPr>
                        <a:t> above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3" marR="1763" marT="1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 dirty="0">
                          <a:effectLst/>
                        </a:rPr>
                        <a:t>GFDL MOM4p1: </a:t>
                      </a:r>
                      <a:r>
                        <a:rPr lang="en-AU" sz="1200" u="none" strike="noStrike" dirty="0" smtClean="0">
                          <a:effectLst/>
                        </a:rPr>
                        <a:t>as above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3" marR="1763" marT="1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 dirty="0">
                          <a:effectLst/>
                        </a:rPr>
                        <a:t>CABLE </a:t>
                      </a:r>
                      <a:r>
                        <a:rPr lang="en-AU" sz="1200" u="none" strike="noStrike" dirty="0" smtClean="0">
                          <a:effectLst/>
                        </a:rPr>
                        <a:t>1.0 (</a:t>
                      </a:r>
                      <a:r>
                        <a:rPr lang="en-AU" sz="1200" u="none" strike="noStrike" dirty="0" err="1" smtClean="0">
                          <a:effectLst/>
                        </a:rPr>
                        <a:t>atmos</a:t>
                      </a:r>
                      <a:r>
                        <a:rPr lang="en-AU" sz="1200" u="none" strike="noStrike" baseline="0" dirty="0" smtClean="0">
                          <a:effectLst/>
                        </a:rPr>
                        <a:t> grid)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3" marR="1763" marT="1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 dirty="0" smtClean="0">
                          <a:effectLst/>
                        </a:rPr>
                        <a:t>CICE4.1 (ocean grid)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3" marR="1763" marT="1763" marB="0" anchor="b"/>
                </a:tc>
              </a:tr>
              <a:tr h="437833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CSIRO-Mk3.6.0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3" marR="1763" marT="1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 dirty="0">
                          <a:effectLst/>
                        </a:rPr>
                        <a:t>AGCM v7.3.x: T63 spectral, 1.875 degrees EW x approx. 1.875 degrees NS, 18 levels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3" marR="1763" marT="1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 dirty="0">
                          <a:effectLst/>
                        </a:rPr>
                        <a:t>GFDL MOM2.2: 1.875 degrees EW x approx. 0.9375 degrees NS, 31 levels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3" marR="1763" marT="1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 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3" marR="1763" marT="1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 dirty="0">
                          <a:effectLst/>
                        </a:rPr>
                        <a:t> 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3" marR="1763" marT="1763" marB="0" anchor="b"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3060073"/>
            <a:ext cx="1466850" cy="1019175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/>
              <a:t>Requirements for versioning handling within ESGF</a:t>
            </a:r>
            <a:endParaRPr lang="en-AU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4167" y="729427"/>
            <a:ext cx="9626093" cy="3451225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ata sync and versioning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ust now test “real world” data replication </a:t>
            </a:r>
            <a:r>
              <a:rPr lang="en-US" dirty="0"/>
              <a:t>using </a:t>
            </a:r>
            <a:r>
              <a:rPr lang="en-US" dirty="0" smtClean="0"/>
              <a:t>DTNs.  Important to test against increase the number of </a:t>
            </a:r>
            <a:r>
              <a:rPr lang="en-US" dirty="0" err="1" smtClean="0"/>
              <a:t>inodes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Is </a:t>
            </a:r>
            <a:r>
              <a:rPr lang="en-US" dirty="0" err="1"/>
              <a:t>Synda</a:t>
            </a:r>
            <a:r>
              <a:rPr lang="en-US" dirty="0"/>
              <a:t> now tested and ready to evaluate at scale</a:t>
            </a:r>
            <a:r>
              <a:rPr lang="en-US" dirty="0" smtClean="0"/>
              <a:t>?</a:t>
            </a:r>
          </a:p>
          <a:p>
            <a:pPr lvl="2"/>
            <a:r>
              <a:rPr lang="en-US" dirty="0"/>
              <a:t>Versioning / is this data the latest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 how to manage requests for priority models/variables? </a:t>
            </a:r>
          </a:p>
          <a:p>
            <a:pPr lvl="1"/>
            <a:r>
              <a:rPr lang="en-US" dirty="0" smtClean="0"/>
              <a:t>How easy is it to tell if a file is “latest”?</a:t>
            </a:r>
          </a:p>
          <a:p>
            <a:pPr lvl="1"/>
            <a:r>
              <a:rPr lang="en-US" dirty="0" smtClean="0"/>
              <a:t>Would non-integer version numbers to allow </a:t>
            </a:r>
            <a:r>
              <a:rPr lang="en-US" i="1" dirty="0" err="1" smtClean="0"/>
              <a:t>x.y</a:t>
            </a:r>
            <a:r>
              <a:rPr lang="en-US" dirty="0" smtClean="0"/>
              <a:t>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indicating major/minor changes help?</a:t>
            </a:r>
          </a:p>
          <a:p>
            <a:pPr lvl="1"/>
            <a:r>
              <a:rPr lang="en-US" dirty="0" smtClean="0"/>
              <a:t>How to incorporate feedback about problems / concerns which are not strictly “errata”?</a:t>
            </a:r>
          </a:p>
          <a:p>
            <a:pPr lvl="1"/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2057291" y="25678449"/>
            <a:ext cx="1201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Conceptual Climate Modeling Scientific Workflow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21924" y="39062233"/>
            <a:ext cx="2826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The Provenance </a:t>
            </a:r>
            <a:r>
              <a:rPr lang="en-US" sz="3600" dirty="0">
                <a:solidFill>
                  <a:srgbClr val="000000"/>
                </a:solidFill>
              </a:rPr>
              <a:t>S</a:t>
            </a:r>
            <a:r>
              <a:rPr lang="en-US" sz="3600" dirty="0" smtClean="0">
                <a:solidFill>
                  <a:srgbClr val="000000"/>
                </a:solidFill>
              </a:rPr>
              <a:t>ervice captures information at each step within the end-to-end workflow, and stores it within the Provenance Repository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6997623" y="28666512"/>
            <a:ext cx="794720" cy="5232206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947116" y="26562345"/>
            <a:ext cx="10828413" cy="4300627"/>
            <a:chOff x="660365" y="19430279"/>
            <a:chExt cx="11023022" cy="5613192"/>
          </a:xfrm>
        </p:grpSpPr>
        <p:sp>
          <p:nvSpPr>
            <p:cNvPr id="8" name="Rounded Rectangle 7"/>
            <p:cNvSpPr/>
            <p:nvPr/>
          </p:nvSpPr>
          <p:spPr>
            <a:xfrm>
              <a:off x="660365" y="19430279"/>
              <a:ext cx="11023022" cy="5613192"/>
            </a:xfrm>
            <a:prstGeom prst="roundRect">
              <a:avLst/>
            </a:prstGeom>
            <a:solidFill>
              <a:srgbClr val="FFFFFF"/>
            </a:solidFill>
            <a:ln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lternate Process 8"/>
            <p:cNvSpPr/>
            <p:nvPr/>
          </p:nvSpPr>
          <p:spPr>
            <a:xfrm>
              <a:off x="3606605" y="19963660"/>
              <a:ext cx="4901945" cy="914366"/>
            </a:xfrm>
            <a:prstGeom prst="flowChartAlternateProcess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000000"/>
                  </a:solidFill>
                </a:rPr>
                <a:t>Download Raw data 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3492311" y="21055819"/>
              <a:ext cx="876260" cy="12699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7695796" y="21081219"/>
              <a:ext cx="1041346" cy="12953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Plus 11"/>
            <p:cNvSpPr/>
            <p:nvPr/>
          </p:nvSpPr>
          <p:spPr>
            <a:xfrm>
              <a:off x="6019485" y="23265537"/>
              <a:ext cx="457176" cy="482583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rocess 12"/>
            <p:cNvSpPr/>
            <p:nvPr/>
          </p:nvSpPr>
          <p:spPr>
            <a:xfrm>
              <a:off x="1346129" y="22605162"/>
              <a:ext cx="4292375" cy="1879530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rgbClr val="000000"/>
                  </a:solidFill>
                </a:rPr>
                <a:t>Data and Metadata quality assurance </a:t>
              </a:r>
            </a:p>
          </p:txBody>
        </p:sp>
        <p:sp>
          <p:nvSpPr>
            <p:cNvPr id="14" name="Process 13"/>
            <p:cNvSpPr/>
            <p:nvPr/>
          </p:nvSpPr>
          <p:spPr>
            <a:xfrm>
              <a:off x="6781444" y="22605162"/>
              <a:ext cx="4012990" cy="1879530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rgbClr val="000000"/>
                  </a:solidFill>
                </a:rPr>
                <a:t>Data ensemble and </a:t>
              </a:r>
              <a:r>
                <a:rPr lang="en-US" sz="3600" dirty="0" smtClean="0">
                  <a:solidFill>
                    <a:srgbClr val="000000"/>
                  </a:solidFill>
                </a:rPr>
                <a:t>pre-processing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955697" y="31469056"/>
            <a:ext cx="11048421" cy="7493099"/>
            <a:chOff x="634975" y="25754650"/>
            <a:chExt cx="11023022" cy="11353374"/>
          </a:xfrm>
        </p:grpSpPr>
        <p:sp>
          <p:nvSpPr>
            <p:cNvPr id="16" name="Rounded Rectangle 15"/>
            <p:cNvSpPr/>
            <p:nvPr/>
          </p:nvSpPr>
          <p:spPr>
            <a:xfrm>
              <a:off x="634975" y="25754650"/>
              <a:ext cx="11023022" cy="11353374"/>
            </a:xfrm>
            <a:prstGeom prst="roundRect">
              <a:avLst/>
            </a:prstGeom>
            <a:solidFill>
              <a:srgbClr val="FFFFFF"/>
            </a:solidFill>
            <a:ln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ata 16"/>
            <p:cNvSpPr/>
            <p:nvPr/>
          </p:nvSpPr>
          <p:spPr>
            <a:xfrm>
              <a:off x="2971644" y="25983237"/>
              <a:ext cx="7340330" cy="1346150"/>
            </a:xfrm>
            <a:prstGeom prst="flowChartInputOutpu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/>
                <a:t>Data product Version 1</a:t>
              </a:r>
              <a:endParaRPr lang="en-US" sz="36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6044883" y="27405589"/>
              <a:ext cx="7" cy="7111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Process 18"/>
            <p:cNvSpPr/>
            <p:nvPr/>
          </p:nvSpPr>
          <p:spPr>
            <a:xfrm>
              <a:off x="3428826" y="28167562"/>
              <a:ext cx="5442667" cy="1879531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000000"/>
                  </a:solidFill>
                </a:rPr>
                <a:t>Reprocess using new software/algorithm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6070289" y="30174092"/>
              <a:ext cx="7" cy="7111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Data 20"/>
            <p:cNvSpPr/>
            <p:nvPr/>
          </p:nvSpPr>
          <p:spPr>
            <a:xfrm>
              <a:off x="2590674" y="30961459"/>
              <a:ext cx="7390697" cy="1346150"/>
            </a:xfrm>
            <a:prstGeom prst="flowChartInputOutpu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000000"/>
                  </a:solidFill>
                </a:rPr>
                <a:t>Data product Version 2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044898" y="32409215"/>
              <a:ext cx="7" cy="7111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6044883" y="34288728"/>
              <a:ext cx="1" cy="6349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ata 23"/>
            <p:cNvSpPr/>
            <p:nvPr/>
          </p:nvSpPr>
          <p:spPr>
            <a:xfrm>
              <a:off x="2514486" y="35025313"/>
              <a:ext cx="8044197" cy="1346150"/>
            </a:xfrm>
            <a:prstGeom prst="flowChartInputOutpu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000000"/>
                  </a:solidFill>
                </a:rPr>
                <a:t>Data product Version n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25" name="Process 24"/>
            <p:cNvSpPr/>
            <p:nvPr/>
          </p:nvSpPr>
          <p:spPr>
            <a:xfrm>
              <a:off x="1346144" y="33247365"/>
              <a:ext cx="9549884" cy="965177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000000"/>
                  </a:solidFill>
                </a:rPr>
                <a:t>Multiple steps of data ensemble, re-processing…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6" name="Up-Down Arrow 25"/>
          <p:cNvSpPr/>
          <p:nvPr/>
        </p:nvSpPr>
        <p:spPr>
          <a:xfrm>
            <a:off x="13635651" y="26516617"/>
            <a:ext cx="724228" cy="12496336"/>
          </a:xfrm>
          <a:prstGeom prst="upDownArrow">
            <a:avLst>
              <a:gd name="adj1" fmla="val 50000"/>
              <a:gd name="adj2" fmla="val 487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9709367" y="25653055"/>
            <a:ext cx="1021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Large Scale Dynamic Citation Management </a:t>
            </a:r>
            <a:endParaRPr lang="en-US" sz="40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1023022" y="32104409"/>
            <a:ext cx="9880082" cy="76197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854693" y="27253193"/>
            <a:ext cx="11048411" cy="25395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14684015" y="28451156"/>
            <a:ext cx="6676264" cy="8155196"/>
            <a:chOff x="11759592" y="21586286"/>
            <a:chExt cx="12576053" cy="11154930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16509133" y="22452768"/>
              <a:ext cx="50798" cy="264150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11784982" y="22452767"/>
              <a:ext cx="474955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2574134" y="21586286"/>
              <a:ext cx="7694826" cy="884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6"/>
                  </a:solidFill>
                </a:rPr>
                <a:t>S</a:t>
              </a:r>
              <a:r>
                <a:rPr lang="en-US" sz="3600" dirty="0" smtClean="0">
                  <a:solidFill>
                    <a:schemeClr val="accent6"/>
                  </a:solidFill>
                </a:rPr>
                <a:t>tatic Provenance</a:t>
              </a:r>
              <a:endParaRPr lang="en-US" sz="3600" dirty="0">
                <a:solidFill>
                  <a:schemeClr val="accent6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 flipH="1">
              <a:off x="11759592" y="31571034"/>
              <a:ext cx="474955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16483744" y="29536356"/>
              <a:ext cx="5589" cy="19838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3418791" y="31857144"/>
              <a:ext cx="10916854" cy="884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accent6"/>
                  </a:solidFill>
                </a:rPr>
                <a:t>Runtime  Provenance</a:t>
              </a:r>
              <a:endParaRPr lang="en-US" sz="3600" dirty="0">
                <a:solidFill>
                  <a:schemeClr val="accent6"/>
                </a:solidFill>
              </a:endParaRPr>
            </a:p>
          </p:txBody>
        </p:sp>
        <p:sp>
          <p:nvSpPr>
            <p:cNvPr id="37" name="Magnetic Disk 36"/>
            <p:cNvSpPr/>
            <p:nvPr/>
          </p:nvSpPr>
          <p:spPr>
            <a:xfrm>
              <a:off x="14121658" y="25094268"/>
              <a:ext cx="7630444" cy="4094672"/>
            </a:xfrm>
            <a:prstGeom prst="flowChartMagneticDisk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000000"/>
                  </a:solidFill>
                </a:rPr>
                <a:t>Provenance Repository</a:t>
              </a:r>
            </a:p>
            <a:p>
              <a:pPr algn="ctr"/>
              <a:r>
                <a:rPr lang="en-US" sz="4000" dirty="0" smtClean="0">
                  <a:solidFill>
                    <a:srgbClr val="000000"/>
                  </a:solidFill>
                </a:rPr>
                <a:t>(static and runtime info) </a:t>
              </a:r>
              <a:endParaRPr lang="en-US" sz="40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38" name="Straight Connector 37"/>
          <p:cNvCxnSpPr/>
          <p:nvPr/>
        </p:nvCxnSpPr>
        <p:spPr>
          <a:xfrm>
            <a:off x="10896047" y="35355501"/>
            <a:ext cx="10007057" cy="25387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0464268" y="38098587"/>
            <a:ext cx="10286444" cy="25409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20948597" y="26897601"/>
            <a:ext cx="7812454" cy="11614335"/>
            <a:chOff x="21284078" y="19557275"/>
            <a:chExt cx="7746611" cy="16991981"/>
          </a:xfrm>
        </p:grpSpPr>
        <p:sp>
          <p:nvSpPr>
            <p:cNvPr id="41" name="Punched Tape 40"/>
            <p:cNvSpPr/>
            <p:nvPr/>
          </p:nvSpPr>
          <p:spPr>
            <a:xfrm>
              <a:off x="21284078" y="19557275"/>
              <a:ext cx="7619600" cy="1396948"/>
            </a:xfrm>
            <a:prstGeom prst="flowChartPunchedTap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3600" u="sng" dirty="0">
                  <a:solidFill>
                    <a:srgbClr val="0000FF"/>
                  </a:solidFill>
                </a:rPr>
                <a:t>10.4225/41/5657A928CDFD6</a:t>
              </a:r>
            </a:p>
          </p:txBody>
        </p:sp>
        <p:sp>
          <p:nvSpPr>
            <p:cNvPr id="42" name="Punched Tape 41"/>
            <p:cNvSpPr/>
            <p:nvPr/>
          </p:nvSpPr>
          <p:spPr>
            <a:xfrm>
              <a:off x="21385682" y="26186435"/>
              <a:ext cx="7619600" cy="1396948"/>
            </a:xfrm>
            <a:prstGeom prst="flowChartPunchedTap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3600" u="sng" dirty="0">
                  <a:solidFill>
                    <a:srgbClr val="0000FF"/>
                  </a:solidFill>
                </a:rPr>
                <a:t>10.4225/41</a:t>
              </a:r>
              <a:r>
                <a:rPr lang="ro-RO" sz="3600" u="sng" dirty="0" smtClean="0">
                  <a:solidFill>
                    <a:srgbClr val="0000FF"/>
                  </a:solidFill>
                </a:rPr>
                <a:t>/90D98326KLE4</a:t>
              </a:r>
              <a:endParaRPr lang="ro-RO" sz="3600" u="sng" dirty="0">
                <a:solidFill>
                  <a:srgbClr val="0000FF"/>
                </a:solidFill>
              </a:endParaRPr>
            </a:p>
          </p:txBody>
        </p:sp>
        <p:sp>
          <p:nvSpPr>
            <p:cNvPr id="43" name="Punched Tape 42"/>
            <p:cNvSpPr/>
            <p:nvPr/>
          </p:nvSpPr>
          <p:spPr>
            <a:xfrm>
              <a:off x="21385690" y="31113858"/>
              <a:ext cx="7619600" cy="1396948"/>
            </a:xfrm>
            <a:prstGeom prst="flowChartPunchedTap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hlinkClick r:id="rId2"/>
                </a:rPr>
                <a:t>10.4225/41/5657A928CDFD6</a:t>
              </a:r>
              <a:endParaRPr lang="ro-RO" sz="3600" dirty="0"/>
            </a:p>
          </p:txBody>
        </p:sp>
        <p:sp>
          <p:nvSpPr>
            <p:cNvPr id="44" name="Punched Tape 43"/>
            <p:cNvSpPr/>
            <p:nvPr/>
          </p:nvSpPr>
          <p:spPr>
            <a:xfrm>
              <a:off x="21411089" y="35152308"/>
              <a:ext cx="7619600" cy="1396948"/>
            </a:xfrm>
            <a:prstGeom prst="flowChartPunchedTap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hlinkClick r:id="rId3"/>
                </a:rPr>
                <a:t>10.5072/29/563BE80FC892D</a:t>
              </a:r>
              <a:endParaRPr lang="ro-RO" sz="3600" dirty="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25043087" y="24408495"/>
              <a:ext cx="0" cy="1320751"/>
            </a:xfrm>
            <a:prstGeom prst="straightConnector1">
              <a:avLst/>
            </a:prstGeom>
            <a:ln w="7620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/>
            <p:cNvGrpSpPr/>
            <p:nvPr/>
          </p:nvGrpSpPr>
          <p:grpSpPr>
            <a:xfrm>
              <a:off x="23671558" y="22173378"/>
              <a:ext cx="3906698" cy="1295352"/>
              <a:chOff x="23671558" y="22173378"/>
              <a:chExt cx="3906698" cy="1295352"/>
            </a:xfrm>
          </p:grpSpPr>
          <p:sp>
            <p:nvSpPr>
              <p:cNvPr id="57" name="Plus 56"/>
              <p:cNvSpPr/>
              <p:nvPr/>
            </p:nvSpPr>
            <p:spPr>
              <a:xfrm>
                <a:off x="23671558" y="22605162"/>
                <a:ext cx="584170" cy="634976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Magnetic Disk 57"/>
              <p:cNvSpPr/>
              <p:nvPr/>
            </p:nvSpPr>
            <p:spPr>
              <a:xfrm>
                <a:off x="24712903" y="22173378"/>
                <a:ext cx="2865353" cy="1295352"/>
              </a:xfrm>
              <a:prstGeom prst="flowChartMagneticDisk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 smtClean="0">
                    <a:solidFill>
                      <a:schemeClr val="tx1"/>
                    </a:solidFill>
                  </a:rPr>
                  <a:t>Provence Data</a:t>
                </a:r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3620769" y="28167562"/>
              <a:ext cx="4339088" cy="2819294"/>
              <a:chOff x="23620769" y="28167562"/>
              <a:chExt cx="4339088" cy="2819294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23620769" y="28167562"/>
                <a:ext cx="4339088" cy="1295352"/>
                <a:chOff x="23671558" y="22173378"/>
                <a:chExt cx="4339088" cy="1295352"/>
              </a:xfrm>
            </p:grpSpPr>
            <p:sp>
              <p:nvSpPr>
                <p:cNvPr id="55" name="Plus 54"/>
                <p:cNvSpPr/>
                <p:nvPr/>
              </p:nvSpPr>
              <p:spPr>
                <a:xfrm>
                  <a:off x="23671558" y="22605162"/>
                  <a:ext cx="584170" cy="634976"/>
                </a:xfrm>
                <a:prstGeom prst="mathPlus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Magnetic Disk 55"/>
                <p:cNvSpPr/>
                <p:nvPr/>
              </p:nvSpPr>
              <p:spPr>
                <a:xfrm>
                  <a:off x="24712903" y="22173378"/>
                  <a:ext cx="3297743" cy="1295352"/>
                </a:xfrm>
                <a:prstGeom prst="flowChartMagneticDisk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 smtClean="0">
                      <a:solidFill>
                        <a:schemeClr val="tx1"/>
                      </a:solidFill>
                    </a:rPr>
                    <a:t>Provence Data</a:t>
                  </a:r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4" name="Straight Arrow Connector 53"/>
              <p:cNvCxnSpPr/>
              <p:nvPr/>
            </p:nvCxnSpPr>
            <p:spPr>
              <a:xfrm>
                <a:off x="25144690" y="29666105"/>
                <a:ext cx="0" cy="1320751"/>
              </a:xfrm>
              <a:prstGeom prst="straightConnector1">
                <a:avLst/>
              </a:prstGeom>
              <a:ln w="76200" cmpd="sng"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23849365" y="32764798"/>
              <a:ext cx="4282213" cy="2336700"/>
              <a:chOff x="23620769" y="28167562"/>
              <a:chExt cx="4282213" cy="2336700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23620769" y="28167562"/>
                <a:ext cx="4282213" cy="1295352"/>
                <a:chOff x="23671558" y="22173378"/>
                <a:chExt cx="4282213" cy="1295352"/>
              </a:xfrm>
            </p:grpSpPr>
            <p:sp>
              <p:nvSpPr>
                <p:cNvPr id="51" name="Plus 50"/>
                <p:cNvSpPr/>
                <p:nvPr/>
              </p:nvSpPr>
              <p:spPr>
                <a:xfrm>
                  <a:off x="23671558" y="22605162"/>
                  <a:ext cx="584170" cy="634976"/>
                </a:xfrm>
                <a:prstGeom prst="mathPlus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Magnetic Disk 51"/>
                <p:cNvSpPr/>
                <p:nvPr/>
              </p:nvSpPr>
              <p:spPr>
                <a:xfrm>
                  <a:off x="24712903" y="22173378"/>
                  <a:ext cx="3240868" cy="1295352"/>
                </a:xfrm>
                <a:prstGeom prst="flowChartMagneticDisk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 smtClean="0">
                      <a:solidFill>
                        <a:schemeClr val="tx1"/>
                      </a:solidFill>
                    </a:rPr>
                    <a:t>Provence Data</a:t>
                  </a:r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0" name="Straight Arrow Connector 49"/>
              <p:cNvCxnSpPr/>
              <p:nvPr/>
            </p:nvCxnSpPr>
            <p:spPr>
              <a:xfrm flipH="1">
                <a:off x="25119275" y="29666105"/>
                <a:ext cx="25415" cy="838157"/>
              </a:xfrm>
              <a:prstGeom prst="straightConnector1">
                <a:avLst/>
              </a:prstGeom>
              <a:ln w="76200" cmpd="sng"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2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/>
              <a:t>Implementing a Provenance System across the NCI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057291" y="25678449"/>
            <a:ext cx="1201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Conceptual Climate Modeling Scientific Workflow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21924" y="39062233"/>
            <a:ext cx="2826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The Provenance </a:t>
            </a:r>
            <a:r>
              <a:rPr lang="en-US" sz="3600" dirty="0">
                <a:solidFill>
                  <a:srgbClr val="000000"/>
                </a:solidFill>
              </a:rPr>
              <a:t>S</a:t>
            </a:r>
            <a:r>
              <a:rPr lang="en-US" sz="3600" dirty="0" smtClean="0">
                <a:solidFill>
                  <a:srgbClr val="000000"/>
                </a:solidFill>
              </a:rPr>
              <a:t>ervice captures information at each step within the end-to-end workflow, and stores it within the Provenance Repository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6997623" y="28666512"/>
            <a:ext cx="794720" cy="5232206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947116" y="26562345"/>
            <a:ext cx="10828413" cy="4300627"/>
            <a:chOff x="660365" y="19430279"/>
            <a:chExt cx="11023022" cy="5613192"/>
          </a:xfrm>
        </p:grpSpPr>
        <p:sp>
          <p:nvSpPr>
            <p:cNvPr id="8" name="Rounded Rectangle 7"/>
            <p:cNvSpPr/>
            <p:nvPr/>
          </p:nvSpPr>
          <p:spPr>
            <a:xfrm>
              <a:off x="660365" y="19430279"/>
              <a:ext cx="11023022" cy="5613192"/>
            </a:xfrm>
            <a:prstGeom prst="roundRect">
              <a:avLst/>
            </a:prstGeom>
            <a:solidFill>
              <a:srgbClr val="FFFFFF"/>
            </a:solidFill>
            <a:ln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lternate Process 8"/>
            <p:cNvSpPr/>
            <p:nvPr/>
          </p:nvSpPr>
          <p:spPr>
            <a:xfrm>
              <a:off x="3606605" y="19963660"/>
              <a:ext cx="4901945" cy="914366"/>
            </a:xfrm>
            <a:prstGeom prst="flowChartAlternateProcess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000000"/>
                  </a:solidFill>
                </a:rPr>
                <a:t>Download Raw data 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3492311" y="21055819"/>
              <a:ext cx="876260" cy="12699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7695796" y="21081219"/>
              <a:ext cx="1041346" cy="12953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Plus 11"/>
            <p:cNvSpPr/>
            <p:nvPr/>
          </p:nvSpPr>
          <p:spPr>
            <a:xfrm>
              <a:off x="6019485" y="23265537"/>
              <a:ext cx="457176" cy="482583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rocess 12"/>
            <p:cNvSpPr/>
            <p:nvPr/>
          </p:nvSpPr>
          <p:spPr>
            <a:xfrm>
              <a:off x="1346129" y="22605162"/>
              <a:ext cx="4292375" cy="1879530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rgbClr val="000000"/>
                  </a:solidFill>
                </a:rPr>
                <a:t>Data and Metadata quality assurance </a:t>
              </a:r>
            </a:p>
          </p:txBody>
        </p:sp>
        <p:sp>
          <p:nvSpPr>
            <p:cNvPr id="14" name="Process 13"/>
            <p:cNvSpPr/>
            <p:nvPr/>
          </p:nvSpPr>
          <p:spPr>
            <a:xfrm>
              <a:off x="6781444" y="22605162"/>
              <a:ext cx="4012990" cy="1879530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rgbClr val="000000"/>
                  </a:solidFill>
                </a:rPr>
                <a:t>Data ensemble and </a:t>
              </a:r>
              <a:r>
                <a:rPr lang="en-US" sz="3600" dirty="0" smtClean="0">
                  <a:solidFill>
                    <a:srgbClr val="000000"/>
                  </a:solidFill>
                </a:rPr>
                <a:t>pre-processing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955697" y="31469056"/>
            <a:ext cx="11048421" cy="7493099"/>
            <a:chOff x="634975" y="25754650"/>
            <a:chExt cx="11023022" cy="11353374"/>
          </a:xfrm>
        </p:grpSpPr>
        <p:sp>
          <p:nvSpPr>
            <p:cNvPr id="16" name="Rounded Rectangle 15"/>
            <p:cNvSpPr/>
            <p:nvPr/>
          </p:nvSpPr>
          <p:spPr>
            <a:xfrm>
              <a:off x="634975" y="25754650"/>
              <a:ext cx="11023022" cy="11353374"/>
            </a:xfrm>
            <a:prstGeom prst="roundRect">
              <a:avLst/>
            </a:prstGeom>
            <a:solidFill>
              <a:srgbClr val="FFFFFF"/>
            </a:solidFill>
            <a:ln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ata 16"/>
            <p:cNvSpPr/>
            <p:nvPr/>
          </p:nvSpPr>
          <p:spPr>
            <a:xfrm>
              <a:off x="2971644" y="25983237"/>
              <a:ext cx="7340330" cy="1346150"/>
            </a:xfrm>
            <a:prstGeom prst="flowChartInputOutpu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/>
                <a:t>Data product Version 1</a:t>
              </a:r>
              <a:endParaRPr lang="en-US" sz="36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6044883" y="27405589"/>
              <a:ext cx="7" cy="7111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Process 18"/>
            <p:cNvSpPr/>
            <p:nvPr/>
          </p:nvSpPr>
          <p:spPr>
            <a:xfrm>
              <a:off x="3428826" y="28167562"/>
              <a:ext cx="5442667" cy="1879531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000000"/>
                  </a:solidFill>
                </a:rPr>
                <a:t>Reprocess using new software/algorithm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6070289" y="30174092"/>
              <a:ext cx="7" cy="7111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Data 20"/>
            <p:cNvSpPr/>
            <p:nvPr/>
          </p:nvSpPr>
          <p:spPr>
            <a:xfrm>
              <a:off x="2590674" y="30961459"/>
              <a:ext cx="7390697" cy="1346150"/>
            </a:xfrm>
            <a:prstGeom prst="flowChartInputOutpu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000000"/>
                  </a:solidFill>
                </a:rPr>
                <a:t>Data product Version 2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044898" y="32409215"/>
              <a:ext cx="7" cy="7111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6044883" y="34288728"/>
              <a:ext cx="1" cy="6349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ata 23"/>
            <p:cNvSpPr/>
            <p:nvPr/>
          </p:nvSpPr>
          <p:spPr>
            <a:xfrm>
              <a:off x="2514486" y="35025313"/>
              <a:ext cx="8044197" cy="1346150"/>
            </a:xfrm>
            <a:prstGeom prst="flowChartInputOutpu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000000"/>
                  </a:solidFill>
                </a:rPr>
                <a:t>Data product Version n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25" name="Process 24"/>
            <p:cNvSpPr/>
            <p:nvPr/>
          </p:nvSpPr>
          <p:spPr>
            <a:xfrm>
              <a:off x="1346144" y="33247365"/>
              <a:ext cx="9549884" cy="965177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000000"/>
                  </a:solidFill>
                </a:rPr>
                <a:t>Multiple steps of data ensemble, re-processing…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6" name="Up-Down Arrow 25"/>
          <p:cNvSpPr/>
          <p:nvPr/>
        </p:nvSpPr>
        <p:spPr>
          <a:xfrm>
            <a:off x="13635651" y="26516617"/>
            <a:ext cx="724228" cy="12496336"/>
          </a:xfrm>
          <a:prstGeom prst="upDownArrow">
            <a:avLst>
              <a:gd name="adj1" fmla="val 50000"/>
              <a:gd name="adj2" fmla="val 487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9709367" y="25653055"/>
            <a:ext cx="1021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Large Scale Dynamic Citation Management </a:t>
            </a:r>
            <a:endParaRPr lang="en-US" sz="40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1023022" y="32104409"/>
            <a:ext cx="9880082" cy="76197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854693" y="27253193"/>
            <a:ext cx="11048411" cy="25395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14684015" y="28451156"/>
            <a:ext cx="6676264" cy="8155196"/>
            <a:chOff x="11759592" y="21586286"/>
            <a:chExt cx="12576053" cy="11154930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16509133" y="22452768"/>
              <a:ext cx="50798" cy="264150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11784982" y="22452767"/>
              <a:ext cx="474955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2574134" y="21586286"/>
              <a:ext cx="7694826" cy="884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6"/>
                  </a:solidFill>
                </a:rPr>
                <a:t>S</a:t>
              </a:r>
              <a:r>
                <a:rPr lang="en-US" sz="3600" dirty="0" smtClean="0">
                  <a:solidFill>
                    <a:schemeClr val="accent6"/>
                  </a:solidFill>
                </a:rPr>
                <a:t>tatic Provenance</a:t>
              </a:r>
              <a:endParaRPr lang="en-US" sz="3600" dirty="0">
                <a:solidFill>
                  <a:schemeClr val="accent6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 flipH="1">
              <a:off x="11759592" y="31571034"/>
              <a:ext cx="474955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16483744" y="29536356"/>
              <a:ext cx="5589" cy="19838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3418791" y="31857144"/>
              <a:ext cx="10916854" cy="884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accent6"/>
                  </a:solidFill>
                </a:rPr>
                <a:t>Runtime  Provenance</a:t>
              </a:r>
              <a:endParaRPr lang="en-US" sz="3600" dirty="0">
                <a:solidFill>
                  <a:schemeClr val="accent6"/>
                </a:solidFill>
              </a:endParaRPr>
            </a:p>
          </p:txBody>
        </p:sp>
        <p:sp>
          <p:nvSpPr>
            <p:cNvPr id="37" name="Magnetic Disk 36"/>
            <p:cNvSpPr/>
            <p:nvPr/>
          </p:nvSpPr>
          <p:spPr>
            <a:xfrm>
              <a:off x="14121658" y="25094268"/>
              <a:ext cx="7630444" cy="4094672"/>
            </a:xfrm>
            <a:prstGeom prst="flowChartMagneticDisk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000000"/>
                  </a:solidFill>
                </a:rPr>
                <a:t>Provenance Repository</a:t>
              </a:r>
            </a:p>
            <a:p>
              <a:pPr algn="ctr"/>
              <a:r>
                <a:rPr lang="en-US" sz="4000" dirty="0" smtClean="0">
                  <a:solidFill>
                    <a:srgbClr val="000000"/>
                  </a:solidFill>
                </a:rPr>
                <a:t>(static and runtime info) </a:t>
              </a:r>
              <a:endParaRPr lang="en-US" sz="40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38" name="Straight Connector 37"/>
          <p:cNvCxnSpPr/>
          <p:nvPr/>
        </p:nvCxnSpPr>
        <p:spPr>
          <a:xfrm>
            <a:off x="10896047" y="35355501"/>
            <a:ext cx="10007057" cy="25387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0464268" y="38098587"/>
            <a:ext cx="10286444" cy="25409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20948597" y="26897601"/>
            <a:ext cx="7812454" cy="11614335"/>
            <a:chOff x="21284078" y="19557275"/>
            <a:chExt cx="7746611" cy="16991981"/>
          </a:xfrm>
        </p:grpSpPr>
        <p:sp>
          <p:nvSpPr>
            <p:cNvPr id="41" name="Punched Tape 40"/>
            <p:cNvSpPr/>
            <p:nvPr/>
          </p:nvSpPr>
          <p:spPr>
            <a:xfrm>
              <a:off x="21284078" y="19557275"/>
              <a:ext cx="7619600" cy="1396948"/>
            </a:xfrm>
            <a:prstGeom prst="flowChartPunchedTap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3600" u="sng" dirty="0">
                  <a:solidFill>
                    <a:srgbClr val="0000FF"/>
                  </a:solidFill>
                </a:rPr>
                <a:t>10.4225/41/5657A928CDFD6</a:t>
              </a:r>
            </a:p>
          </p:txBody>
        </p:sp>
        <p:sp>
          <p:nvSpPr>
            <p:cNvPr id="42" name="Punched Tape 41"/>
            <p:cNvSpPr/>
            <p:nvPr/>
          </p:nvSpPr>
          <p:spPr>
            <a:xfrm>
              <a:off x="21385682" y="26186435"/>
              <a:ext cx="7619600" cy="1396948"/>
            </a:xfrm>
            <a:prstGeom prst="flowChartPunchedTap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3600" u="sng" dirty="0">
                  <a:solidFill>
                    <a:srgbClr val="0000FF"/>
                  </a:solidFill>
                </a:rPr>
                <a:t>10.4225/41</a:t>
              </a:r>
              <a:r>
                <a:rPr lang="ro-RO" sz="3600" u="sng" dirty="0" smtClean="0">
                  <a:solidFill>
                    <a:srgbClr val="0000FF"/>
                  </a:solidFill>
                </a:rPr>
                <a:t>/90D98326KLE4</a:t>
              </a:r>
              <a:endParaRPr lang="ro-RO" sz="3600" u="sng" dirty="0">
                <a:solidFill>
                  <a:srgbClr val="0000FF"/>
                </a:solidFill>
              </a:endParaRPr>
            </a:p>
          </p:txBody>
        </p:sp>
        <p:sp>
          <p:nvSpPr>
            <p:cNvPr id="43" name="Punched Tape 42"/>
            <p:cNvSpPr/>
            <p:nvPr/>
          </p:nvSpPr>
          <p:spPr>
            <a:xfrm>
              <a:off x="21385690" y="31113858"/>
              <a:ext cx="7619600" cy="1396948"/>
            </a:xfrm>
            <a:prstGeom prst="flowChartPunchedTap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hlinkClick r:id="rId2"/>
                </a:rPr>
                <a:t>10.4225/41/5657A928CDFD6</a:t>
              </a:r>
              <a:endParaRPr lang="ro-RO" sz="3600" dirty="0"/>
            </a:p>
          </p:txBody>
        </p:sp>
        <p:sp>
          <p:nvSpPr>
            <p:cNvPr id="44" name="Punched Tape 43"/>
            <p:cNvSpPr/>
            <p:nvPr/>
          </p:nvSpPr>
          <p:spPr>
            <a:xfrm>
              <a:off x="21411089" y="35152308"/>
              <a:ext cx="7619600" cy="1396948"/>
            </a:xfrm>
            <a:prstGeom prst="flowChartPunchedTap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hlinkClick r:id="rId3"/>
                </a:rPr>
                <a:t>10.5072/29/563BE80FC892D</a:t>
              </a:r>
              <a:endParaRPr lang="ro-RO" sz="3600" dirty="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25043087" y="24408495"/>
              <a:ext cx="0" cy="1320751"/>
            </a:xfrm>
            <a:prstGeom prst="straightConnector1">
              <a:avLst/>
            </a:prstGeom>
            <a:ln w="7620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/>
            <p:cNvGrpSpPr/>
            <p:nvPr/>
          </p:nvGrpSpPr>
          <p:grpSpPr>
            <a:xfrm>
              <a:off x="23671558" y="22173378"/>
              <a:ext cx="3906698" cy="1295352"/>
              <a:chOff x="23671558" y="22173378"/>
              <a:chExt cx="3906698" cy="1295352"/>
            </a:xfrm>
          </p:grpSpPr>
          <p:sp>
            <p:nvSpPr>
              <p:cNvPr id="57" name="Plus 56"/>
              <p:cNvSpPr/>
              <p:nvPr/>
            </p:nvSpPr>
            <p:spPr>
              <a:xfrm>
                <a:off x="23671558" y="22605162"/>
                <a:ext cx="584170" cy="634976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Magnetic Disk 57"/>
              <p:cNvSpPr/>
              <p:nvPr/>
            </p:nvSpPr>
            <p:spPr>
              <a:xfrm>
                <a:off x="24712903" y="22173378"/>
                <a:ext cx="2865353" cy="1295352"/>
              </a:xfrm>
              <a:prstGeom prst="flowChartMagneticDisk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 smtClean="0">
                    <a:solidFill>
                      <a:schemeClr val="tx1"/>
                    </a:solidFill>
                  </a:rPr>
                  <a:t>Provence Data</a:t>
                </a:r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3620769" y="28167562"/>
              <a:ext cx="4339088" cy="2819294"/>
              <a:chOff x="23620769" y="28167562"/>
              <a:chExt cx="4339088" cy="2819294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23620769" y="28167562"/>
                <a:ext cx="4339088" cy="1295352"/>
                <a:chOff x="23671558" y="22173378"/>
                <a:chExt cx="4339088" cy="1295352"/>
              </a:xfrm>
            </p:grpSpPr>
            <p:sp>
              <p:nvSpPr>
                <p:cNvPr id="55" name="Plus 54"/>
                <p:cNvSpPr/>
                <p:nvPr/>
              </p:nvSpPr>
              <p:spPr>
                <a:xfrm>
                  <a:off x="23671558" y="22605162"/>
                  <a:ext cx="584170" cy="634976"/>
                </a:xfrm>
                <a:prstGeom prst="mathPlus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Magnetic Disk 55"/>
                <p:cNvSpPr/>
                <p:nvPr/>
              </p:nvSpPr>
              <p:spPr>
                <a:xfrm>
                  <a:off x="24712903" y="22173378"/>
                  <a:ext cx="3297743" cy="1295352"/>
                </a:xfrm>
                <a:prstGeom prst="flowChartMagneticDisk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 smtClean="0">
                      <a:solidFill>
                        <a:schemeClr val="tx1"/>
                      </a:solidFill>
                    </a:rPr>
                    <a:t>Provence Data</a:t>
                  </a:r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4" name="Straight Arrow Connector 53"/>
              <p:cNvCxnSpPr/>
              <p:nvPr/>
            </p:nvCxnSpPr>
            <p:spPr>
              <a:xfrm>
                <a:off x="25144690" y="29666105"/>
                <a:ext cx="0" cy="1320751"/>
              </a:xfrm>
              <a:prstGeom prst="straightConnector1">
                <a:avLst/>
              </a:prstGeom>
              <a:ln w="76200" cmpd="sng"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23849365" y="32764798"/>
              <a:ext cx="4282213" cy="2336700"/>
              <a:chOff x="23620769" y="28167562"/>
              <a:chExt cx="4282213" cy="2336700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23620769" y="28167562"/>
                <a:ext cx="4282213" cy="1295352"/>
                <a:chOff x="23671558" y="22173378"/>
                <a:chExt cx="4282213" cy="1295352"/>
              </a:xfrm>
            </p:grpSpPr>
            <p:sp>
              <p:nvSpPr>
                <p:cNvPr id="51" name="Plus 50"/>
                <p:cNvSpPr/>
                <p:nvPr/>
              </p:nvSpPr>
              <p:spPr>
                <a:xfrm>
                  <a:off x="23671558" y="22605162"/>
                  <a:ext cx="584170" cy="634976"/>
                </a:xfrm>
                <a:prstGeom prst="mathPlus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Magnetic Disk 51"/>
                <p:cNvSpPr/>
                <p:nvPr/>
              </p:nvSpPr>
              <p:spPr>
                <a:xfrm>
                  <a:off x="24712903" y="22173378"/>
                  <a:ext cx="3240868" cy="1295352"/>
                </a:xfrm>
                <a:prstGeom prst="flowChartMagneticDisk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 smtClean="0">
                      <a:solidFill>
                        <a:schemeClr val="tx1"/>
                      </a:solidFill>
                    </a:rPr>
                    <a:t>Provence Data</a:t>
                  </a:r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0" name="Straight Arrow Connector 49"/>
              <p:cNvCxnSpPr/>
              <p:nvPr/>
            </p:nvCxnSpPr>
            <p:spPr>
              <a:xfrm flipH="1">
                <a:off x="25119275" y="29666105"/>
                <a:ext cx="25415" cy="838157"/>
              </a:xfrm>
              <a:prstGeom prst="straightConnector1">
                <a:avLst/>
              </a:prstGeom>
              <a:ln w="76200" cmpd="sng"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5" name="TextBox 114"/>
          <p:cNvSpPr txBox="1"/>
          <p:nvPr/>
        </p:nvSpPr>
        <p:spPr>
          <a:xfrm>
            <a:off x="2209691" y="25830849"/>
            <a:ext cx="1201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Conceptual Climate Modeling Scientific Workflow</a:t>
            </a:r>
            <a:endParaRPr lang="en-US" sz="4000" dirty="0"/>
          </a:p>
        </p:txBody>
      </p:sp>
      <p:sp>
        <p:nvSpPr>
          <p:cNvPr id="116" name="TextBox 115"/>
          <p:cNvSpPr txBox="1"/>
          <p:nvPr/>
        </p:nvSpPr>
        <p:spPr>
          <a:xfrm>
            <a:off x="874324" y="39214633"/>
            <a:ext cx="2826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The Provenance </a:t>
            </a:r>
            <a:r>
              <a:rPr lang="en-US" sz="3600" dirty="0">
                <a:solidFill>
                  <a:srgbClr val="000000"/>
                </a:solidFill>
              </a:rPr>
              <a:t>S</a:t>
            </a:r>
            <a:r>
              <a:rPr lang="en-US" sz="3600" dirty="0" smtClean="0">
                <a:solidFill>
                  <a:srgbClr val="000000"/>
                </a:solidFill>
              </a:rPr>
              <a:t>ervice captures information at each step within the end-to-end workflow, and stores it within the Provenance Repository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117" name="Left Brace 116"/>
          <p:cNvSpPr/>
          <p:nvPr/>
        </p:nvSpPr>
        <p:spPr>
          <a:xfrm rot="16200000">
            <a:off x="7150023" y="28818912"/>
            <a:ext cx="794720" cy="5232206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/>
          <p:cNvGrpSpPr/>
          <p:nvPr/>
        </p:nvGrpSpPr>
        <p:grpSpPr>
          <a:xfrm>
            <a:off x="2099516" y="26714745"/>
            <a:ext cx="10828413" cy="4300627"/>
            <a:chOff x="660365" y="19430279"/>
            <a:chExt cx="11023022" cy="5613192"/>
          </a:xfrm>
        </p:grpSpPr>
        <p:sp>
          <p:nvSpPr>
            <p:cNvPr id="119" name="Rounded Rectangle 118"/>
            <p:cNvSpPr/>
            <p:nvPr/>
          </p:nvSpPr>
          <p:spPr>
            <a:xfrm>
              <a:off x="660365" y="19430279"/>
              <a:ext cx="11023022" cy="5613192"/>
            </a:xfrm>
            <a:prstGeom prst="roundRect">
              <a:avLst/>
            </a:prstGeom>
            <a:solidFill>
              <a:srgbClr val="FFFFFF"/>
            </a:solidFill>
            <a:ln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Alternate Process 119"/>
            <p:cNvSpPr/>
            <p:nvPr/>
          </p:nvSpPr>
          <p:spPr>
            <a:xfrm>
              <a:off x="3606605" y="19963660"/>
              <a:ext cx="4901945" cy="914366"/>
            </a:xfrm>
            <a:prstGeom prst="flowChartAlternateProcess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000000"/>
                  </a:solidFill>
                </a:rPr>
                <a:t>Download Raw data 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 flipH="1">
              <a:off x="3492311" y="21055819"/>
              <a:ext cx="876260" cy="12699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7695796" y="21081219"/>
              <a:ext cx="1041346" cy="12953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Plus 122"/>
            <p:cNvSpPr/>
            <p:nvPr/>
          </p:nvSpPr>
          <p:spPr>
            <a:xfrm>
              <a:off x="6019485" y="23265537"/>
              <a:ext cx="457176" cy="482583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Process 123"/>
            <p:cNvSpPr/>
            <p:nvPr/>
          </p:nvSpPr>
          <p:spPr>
            <a:xfrm>
              <a:off x="1346129" y="22605162"/>
              <a:ext cx="4292375" cy="1879530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rgbClr val="000000"/>
                  </a:solidFill>
                </a:rPr>
                <a:t>Data and Metadata quality assurance </a:t>
              </a:r>
            </a:p>
          </p:txBody>
        </p:sp>
        <p:sp>
          <p:nvSpPr>
            <p:cNvPr id="125" name="Process 124"/>
            <p:cNvSpPr/>
            <p:nvPr/>
          </p:nvSpPr>
          <p:spPr>
            <a:xfrm>
              <a:off x="6781444" y="22605162"/>
              <a:ext cx="4012990" cy="1879530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rgbClr val="000000"/>
                  </a:solidFill>
                </a:rPr>
                <a:t>Data ensemble and </a:t>
              </a:r>
              <a:r>
                <a:rPr lang="en-US" sz="3600" dirty="0" smtClean="0">
                  <a:solidFill>
                    <a:srgbClr val="000000"/>
                  </a:solidFill>
                </a:rPr>
                <a:t>pre-processing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2108097" y="31621456"/>
            <a:ext cx="11048421" cy="7493099"/>
            <a:chOff x="634975" y="25754650"/>
            <a:chExt cx="11023022" cy="11353374"/>
          </a:xfrm>
        </p:grpSpPr>
        <p:sp>
          <p:nvSpPr>
            <p:cNvPr id="127" name="Rounded Rectangle 126"/>
            <p:cNvSpPr/>
            <p:nvPr/>
          </p:nvSpPr>
          <p:spPr>
            <a:xfrm>
              <a:off x="634975" y="25754650"/>
              <a:ext cx="11023022" cy="11353374"/>
            </a:xfrm>
            <a:prstGeom prst="roundRect">
              <a:avLst/>
            </a:prstGeom>
            <a:solidFill>
              <a:srgbClr val="FFFFFF"/>
            </a:solidFill>
            <a:ln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Data 127"/>
            <p:cNvSpPr/>
            <p:nvPr/>
          </p:nvSpPr>
          <p:spPr>
            <a:xfrm>
              <a:off x="2971644" y="25983237"/>
              <a:ext cx="7340330" cy="1346150"/>
            </a:xfrm>
            <a:prstGeom prst="flowChartInputOutpu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/>
                <a:t>Data product Version 1</a:t>
              </a:r>
              <a:endParaRPr lang="en-US" sz="3600" dirty="0"/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 flipH="1">
              <a:off x="6044883" y="27405589"/>
              <a:ext cx="7" cy="7111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Process 129"/>
            <p:cNvSpPr/>
            <p:nvPr/>
          </p:nvSpPr>
          <p:spPr>
            <a:xfrm>
              <a:off x="3428826" y="28167562"/>
              <a:ext cx="5442667" cy="1879531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000000"/>
                  </a:solidFill>
                </a:rPr>
                <a:t>Reprocess using new software/algorithm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  <p:cxnSp>
          <p:nvCxnSpPr>
            <p:cNvPr id="131" name="Straight Arrow Connector 130"/>
            <p:cNvCxnSpPr/>
            <p:nvPr/>
          </p:nvCxnSpPr>
          <p:spPr>
            <a:xfrm flipH="1">
              <a:off x="6070289" y="30174092"/>
              <a:ext cx="7" cy="7111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Data 131"/>
            <p:cNvSpPr/>
            <p:nvPr/>
          </p:nvSpPr>
          <p:spPr>
            <a:xfrm>
              <a:off x="2590674" y="30961459"/>
              <a:ext cx="7390697" cy="1346150"/>
            </a:xfrm>
            <a:prstGeom prst="flowChartInputOutpu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000000"/>
                  </a:solidFill>
                </a:rPr>
                <a:t>Data product Version 2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 flipH="1">
              <a:off x="6044898" y="32409215"/>
              <a:ext cx="7" cy="7111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 flipH="1">
              <a:off x="6044883" y="34288728"/>
              <a:ext cx="1" cy="6349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Data 134"/>
            <p:cNvSpPr/>
            <p:nvPr/>
          </p:nvSpPr>
          <p:spPr>
            <a:xfrm>
              <a:off x="2514486" y="35025313"/>
              <a:ext cx="8044197" cy="1346150"/>
            </a:xfrm>
            <a:prstGeom prst="flowChartInputOutpu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000000"/>
                  </a:solidFill>
                </a:rPr>
                <a:t>Data product Version n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136" name="Process 135"/>
            <p:cNvSpPr/>
            <p:nvPr/>
          </p:nvSpPr>
          <p:spPr>
            <a:xfrm>
              <a:off x="1346144" y="33247365"/>
              <a:ext cx="9549884" cy="965177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000000"/>
                  </a:solidFill>
                </a:rPr>
                <a:t>Multiple steps of data ensemble, re-processing…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37" name="Up-Down Arrow 136"/>
          <p:cNvSpPr/>
          <p:nvPr/>
        </p:nvSpPr>
        <p:spPr>
          <a:xfrm>
            <a:off x="13788051" y="26669017"/>
            <a:ext cx="724228" cy="12496336"/>
          </a:xfrm>
          <a:prstGeom prst="upDownArrow">
            <a:avLst>
              <a:gd name="adj1" fmla="val 50000"/>
              <a:gd name="adj2" fmla="val 487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19861767" y="25805455"/>
            <a:ext cx="1021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Large Scale Dynamic Citation Management </a:t>
            </a:r>
            <a:endParaRPr lang="en-US" sz="4000" dirty="0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11175422" y="32256809"/>
            <a:ext cx="9880082" cy="76197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0007093" y="27405593"/>
            <a:ext cx="11048411" cy="25395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14836415" y="28603556"/>
            <a:ext cx="6676264" cy="8155196"/>
            <a:chOff x="11759592" y="21586286"/>
            <a:chExt cx="12576053" cy="11154930"/>
          </a:xfrm>
        </p:grpSpPr>
        <p:cxnSp>
          <p:nvCxnSpPr>
            <p:cNvPr id="142" name="Straight Arrow Connector 141"/>
            <p:cNvCxnSpPr/>
            <p:nvPr/>
          </p:nvCxnSpPr>
          <p:spPr>
            <a:xfrm>
              <a:off x="16509133" y="22452768"/>
              <a:ext cx="50798" cy="264150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H="1">
              <a:off x="11784982" y="22452767"/>
              <a:ext cx="474955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12574134" y="21586286"/>
              <a:ext cx="7694826" cy="884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6"/>
                  </a:solidFill>
                </a:rPr>
                <a:t>S</a:t>
              </a:r>
              <a:r>
                <a:rPr lang="en-US" sz="3600" dirty="0" smtClean="0">
                  <a:solidFill>
                    <a:schemeClr val="accent6"/>
                  </a:solidFill>
                </a:rPr>
                <a:t>tatic Provenance</a:t>
              </a:r>
              <a:endParaRPr lang="en-US" sz="3600" dirty="0">
                <a:solidFill>
                  <a:schemeClr val="accent6"/>
                </a:solidFill>
              </a:endParaRPr>
            </a:p>
          </p:txBody>
        </p:sp>
        <p:cxnSp>
          <p:nvCxnSpPr>
            <p:cNvPr id="145" name="Straight Connector 144"/>
            <p:cNvCxnSpPr/>
            <p:nvPr/>
          </p:nvCxnSpPr>
          <p:spPr>
            <a:xfrm flipH="1">
              <a:off x="11759592" y="31571034"/>
              <a:ext cx="474955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V="1">
              <a:off x="16483744" y="29536356"/>
              <a:ext cx="5589" cy="19838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/>
            <p:cNvSpPr txBox="1"/>
            <p:nvPr/>
          </p:nvSpPr>
          <p:spPr>
            <a:xfrm>
              <a:off x="13418791" y="31857144"/>
              <a:ext cx="10916854" cy="884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accent6"/>
                  </a:solidFill>
                </a:rPr>
                <a:t>Runtime  Provenance</a:t>
              </a:r>
              <a:endParaRPr lang="en-US" sz="3600" dirty="0">
                <a:solidFill>
                  <a:schemeClr val="accent6"/>
                </a:solidFill>
              </a:endParaRPr>
            </a:p>
          </p:txBody>
        </p:sp>
        <p:sp>
          <p:nvSpPr>
            <p:cNvPr id="148" name="Magnetic Disk 147"/>
            <p:cNvSpPr/>
            <p:nvPr/>
          </p:nvSpPr>
          <p:spPr>
            <a:xfrm>
              <a:off x="14121658" y="25094268"/>
              <a:ext cx="7630444" cy="4094672"/>
            </a:xfrm>
            <a:prstGeom prst="flowChartMagneticDisk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000000"/>
                  </a:solidFill>
                </a:rPr>
                <a:t>Provenance Repository</a:t>
              </a:r>
            </a:p>
            <a:p>
              <a:pPr algn="ctr"/>
              <a:r>
                <a:rPr lang="en-US" sz="4000" dirty="0" smtClean="0">
                  <a:solidFill>
                    <a:srgbClr val="000000"/>
                  </a:solidFill>
                </a:rPr>
                <a:t>(static and runtime info) </a:t>
              </a:r>
              <a:endParaRPr lang="en-US" sz="40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9" name="Straight Connector 148"/>
          <p:cNvCxnSpPr/>
          <p:nvPr/>
        </p:nvCxnSpPr>
        <p:spPr>
          <a:xfrm>
            <a:off x="11048447" y="35507901"/>
            <a:ext cx="10007057" cy="25387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10616668" y="38250987"/>
            <a:ext cx="10286444" cy="25409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/>
          <p:cNvGrpSpPr/>
          <p:nvPr/>
        </p:nvGrpSpPr>
        <p:grpSpPr>
          <a:xfrm>
            <a:off x="21100997" y="27050001"/>
            <a:ext cx="7812454" cy="11614335"/>
            <a:chOff x="21284078" y="19557275"/>
            <a:chExt cx="7746611" cy="16991981"/>
          </a:xfrm>
        </p:grpSpPr>
        <p:sp>
          <p:nvSpPr>
            <p:cNvPr id="152" name="Punched Tape 151"/>
            <p:cNvSpPr/>
            <p:nvPr/>
          </p:nvSpPr>
          <p:spPr>
            <a:xfrm>
              <a:off x="21284078" y="19557275"/>
              <a:ext cx="7619600" cy="1396948"/>
            </a:xfrm>
            <a:prstGeom prst="flowChartPunchedTap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3600" u="sng" dirty="0">
                  <a:solidFill>
                    <a:srgbClr val="0000FF"/>
                  </a:solidFill>
                </a:rPr>
                <a:t>10.4225/41/5657A928CDFD6</a:t>
              </a:r>
            </a:p>
          </p:txBody>
        </p:sp>
        <p:sp>
          <p:nvSpPr>
            <p:cNvPr id="153" name="Punched Tape 152"/>
            <p:cNvSpPr/>
            <p:nvPr/>
          </p:nvSpPr>
          <p:spPr>
            <a:xfrm>
              <a:off x="21385682" y="26186435"/>
              <a:ext cx="7619600" cy="1396948"/>
            </a:xfrm>
            <a:prstGeom prst="flowChartPunchedTap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3600" u="sng" dirty="0">
                  <a:solidFill>
                    <a:srgbClr val="0000FF"/>
                  </a:solidFill>
                </a:rPr>
                <a:t>10.4225/41</a:t>
              </a:r>
              <a:r>
                <a:rPr lang="ro-RO" sz="3600" u="sng" dirty="0" smtClean="0">
                  <a:solidFill>
                    <a:srgbClr val="0000FF"/>
                  </a:solidFill>
                </a:rPr>
                <a:t>/90D98326KLE4</a:t>
              </a:r>
              <a:endParaRPr lang="ro-RO" sz="3600" u="sng" dirty="0">
                <a:solidFill>
                  <a:srgbClr val="0000FF"/>
                </a:solidFill>
              </a:endParaRPr>
            </a:p>
          </p:txBody>
        </p:sp>
        <p:sp>
          <p:nvSpPr>
            <p:cNvPr id="154" name="Punched Tape 153"/>
            <p:cNvSpPr/>
            <p:nvPr/>
          </p:nvSpPr>
          <p:spPr>
            <a:xfrm>
              <a:off x="21385690" y="31113858"/>
              <a:ext cx="7619600" cy="1396948"/>
            </a:xfrm>
            <a:prstGeom prst="flowChartPunchedTap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hlinkClick r:id="rId2"/>
                </a:rPr>
                <a:t>10.4225/41/5657A928CDFD6</a:t>
              </a:r>
              <a:endParaRPr lang="ro-RO" sz="3600" dirty="0"/>
            </a:p>
          </p:txBody>
        </p:sp>
        <p:sp>
          <p:nvSpPr>
            <p:cNvPr id="155" name="Punched Tape 154"/>
            <p:cNvSpPr/>
            <p:nvPr/>
          </p:nvSpPr>
          <p:spPr>
            <a:xfrm>
              <a:off x="21411089" y="35152308"/>
              <a:ext cx="7619600" cy="1396948"/>
            </a:xfrm>
            <a:prstGeom prst="flowChartPunchedTap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hlinkClick r:id="rId3"/>
                </a:rPr>
                <a:t>10.5072/29/563BE80FC892D</a:t>
              </a:r>
              <a:endParaRPr lang="ro-RO" sz="3600" dirty="0"/>
            </a:p>
          </p:txBody>
        </p:sp>
        <p:cxnSp>
          <p:nvCxnSpPr>
            <p:cNvPr id="156" name="Straight Arrow Connector 155"/>
            <p:cNvCxnSpPr/>
            <p:nvPr/>
          </p:nvCxnSpPr>
          <p:spPr>
            <a:xfrm>
              <a:off x="25043087" y="24408495"/>
              <a:ext cx="0" cy="1320751"/>
            </a:xfrm>
            <a:prstGeom prst="straightConnector1">
              <a:avLst/>
            </a:prstGeom>
            <a:ln w="7620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Group 156"/>
            <p:cNvGrpSpPr/>
            <p:nvPr/>
          </p:nvGrpSpPr>
          <p:grpSpPr>
            <a:xfrm>
              <a:off x="23671558" y="22173378"/>
              <a:ext cx="3906698" cy="1295352"/>
              <a:chOff x="23671558" y="22173378"/>
              <a:chExt cx="3906698" cy="1295352"/>
            </a:xfrm>
          </p:grpSpPr>
          <p:sp>
            <p:nvSpPr>
              <p:cNvPr id="168" name="Plus 167"/>
              <p:cNvSpPr/>
              <p:nvPr/>
            </p:nvSpPr>
            <p:spPr>
              <a:xfrm>
                <a:off x="23671558" y="22605162"/>
                <a:ext cx="584170" cy="634976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Magnetic Disk 168"/>
              <p:cNvSpPr/>
              <p:nvPr/>
            </p:nvSpPr>
            <p:spPr>
              <a:xfrm>
                <a:off x="24712903" y="22173378"/>
                <a:ext cx="2865353" cy="1295352"/>
              </a:xfrm>
              <a:prstGeom prst="flowChartMagneticDisk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 smtClean="0">
                    <a:solidFill>
                      <a:schemeClr val="tx1"/>
                    </a:solidFill>
                  </a:rPr>
                  <a:t>Provence Data</a:t>
                </a:r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23620769" y="28167562"/>
              <a:ext cx="4339088" cy="2819294"/>
              <a:chOff x="23620769" y="28167562"/>
              <a:chExt cx="4339088" cy="2819294"/>
            </a:xfrm>
          </p:grpSpPr>
          <p:grpSp>
            <p:nvGrpSpPr>
              <p:cNvPr id="164" name="Group 163"/>
              <p:cNvGrpSpPr/>
              <p:nvPr/>
            </p:nvGrpSpPr>
            <p:grpSpPr>
              <a:xfrm>
                <a:off x="23620769" y="28167562"/>
                <a:ext cx="4339088" cy="1295352"/>
                <a:chOff x="23671558" y="22173378"/>
                <a:chExt cx="4339088" cy="1295352"/>
              </a:xfrm>
            </p:grpSpPr>
            <p:sp>
              <p:nvSpPr>
                <p:cNvPr id="166" name="Plus 165"/>
                <p:cNvSpPr/>
                <p:nvPr/>
              </p:nvSpPr>
              <p:spPr>
                <a:xfrm>
                  <a:off x="23671558" y="22605162"/>
                  <a:ext cx="584170" cy="634976"/>
                </a:xfrm>
                <a:prstGeom prst="mathPlus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Magnetic Disk 166"/>
                <p:cNvSpPr/>
                <p:nvPr/>
              </p:nvSpPr>
              <p:spPr>
                <a:xfrm>
                  <a:off x="24712903" y="22173378"/>
                  <a:ext cx="3297743" cy="1295352"/>
                </a:xfrm>
                <a:prstGeom prst="flowChartMagneticDisk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 smtClean="0">
                      <a:solidFill>
                        <a:schemeClr val="tx1"/>
                      </a:solidFill>
                    </a:rPr>
                    <a:t>Provence Data</a:t>
                  </a:r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5" name="Straight Arrow Connector 164"/>
              <p:cNvCxnSpPr/>
              <p:nvPr/>
            </p:nvCxnSpPr>
            <p:spPr>
              <a:xfrm>
                <a:off x="25144690" y="29666105"/>
                <a:ext cx="0" cy="1320751"/>
              </a:xfrm>
              <a:prstGeom prst="straightConnector1">
                <a:avLst/>
              </a:prstGeom>
              <a:ln w="76200" cmpd="sng"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158"/>
            <p:cNvGrpSpPr/>
            <p:nvPr/>
          </p:nvGrpSpPr>
          <p:grpSpPr>
            <a:xfrm>
              <a:off x="23849365" y="32764798"/>
              <a:ext cx="4282213" cy="2336700"/>
              <a:chOff x="23620769" y="28167562"/>
              <a:chExt cx="4282213" cy="2336700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23620769" y="28167562"/>
                <a:ext cx="4282213" cy="1295352"/>
                <a:chOff x="23671558" y="22173378"/>
                <a:chExt cx="4282213" cy="1295352"/>
              </a:xfrm>
            </p:grpSpPr>
            <p:sp>
              <p:nvSpPr>
                <p:cNvPr id="162" name="Plus 161"/>
                <p:cNvSpPr/>
                <p:nvPr/>
              </p:nvSpPr>
              <p:spPr>
                <a:xfrm>
                  <a:off x="23671558" y="22605162"/>
                  <a:ext cx="584170" cy="634976"/>
                </a:xfrm>
                <a:prstGeom prst="mathPlus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Magnetic Disk 162"/>
                <p:cNvSpPr/>
                <p:nvPr/>
              </p:nvSpPr>
              <p:spPr>
                <a:xfrm>
                  <a:off x="24712903" y="22173378"/>
                  <a:ext cx="3240868" cy="1295352"/>
                </a:xfrm>
                <a:prstGeom prst="flowChartMagneticDisk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 smtClean="0">
                      <a:solidFill>
                        <a:schemeClr val="tx1"/>
                      </a:solidFill>
                    </a:rPr>
                    <a:t>Provence Data</a:t>
                  </a:r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1" name="Straight Arrow Connector 160"/>
              <p:cNvCxnSpPr/>
              <p:nvPr/>
            </p:nvCxnSpPr>
            <p:spPr>
              <a:xfrm flipH="1">
                <a:off x="25119275" y="29666105"/>
                <a:ext cx="25415" cy="838157"/>
              </a:xfrm>
              <a:prstGeom prst="straightConnector1">
                <a:avLst/>
              </a:prstGeom>
              <a:ln w="76200" cmpd="sng"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0" name="TextBox 169"/>
          <p:cNvSpPr txBox="1"/>
          <p:nvPr/>
        </p:nvSpPr>
        <p:spPr>
          <a:xfrm>
            <a:off x="2362091" y="25983249"/>
            <a:ext cx="1201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Conceptual Climate Modeling Scientific Workflow</a:t>
            </a:r>
            <a:endParaRPr lang="en-US" sz="4000" dirty="0"/>
          </a:p>
        </p:txBody>
      </p:sp>
      <p:sp>
        <p:nvSpPr>
          <p:cNvPr id="171" name="TextBox 170"/>
          <p:cNvSpPr txBox="1"/>
          <p:nvPr/>
        </p:nvSpPr>
        <p:spPr>
          <a:xfrm>
            <a:off x="1026724" y="39367033"/>
            <a:ext cx="2826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The Provenance </a:t>
            </a:r>
            <a:r>
              <a:rPr lang="en-US" sz="3600" dirty="0">
                <a:solidFill>
                  <a:srgbClr val="000000"/>
                </a:solidFill>
              </a:rPr>
              <a:t>S</a:t>
            </a:r>
            <a:r>
              <a:rPr lang="en-US" sz="3600" dirty="0" smtClean="0">
                <a:solidFill>
                  <a:srgbClr val="000000"/>
                </a:solidFill>
              </a:rPr>
              <a:t>ervice captures information at each step within the end-to-end workflow, and stores it within the Provenance Repository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172" name="Left Brace 171"/>
          <p:cNvSpPr/>
          <p:nvPr/>
        </p:nvSpPr>
        <p:spPr>
          <a:xfrm rot="16200000">
            <a:off x="7302423" y="28971312"/>
            <a:ext cx="794720" cy="5232206"/>
          </a:xfrm>
          <a:prstGeom prst="leftBrace">
            <a:avLst>
              <a:gd name="adj1" fmla="val 8333"/>
              <a:gd name="adj2" fmla="val 5048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3" name="Group 172"/>
          <p:cNvGrpSpPr/>
          <p:nvPr/>
        </p:nvGrpSpPr>
        <p:grpSpPr>
          <a:xfrm>
            <a:off x="2251916" y="26867145"/>
            <a:ext cx="10828413" cy="4300627"/>
            <a:chOff x="660365" y="19430279"/>
            <a:chExt cx="11023022" cy="5613192"/>
          </a:xfrm>
        </p:grpSpPr>
        <p:sp>
          <p:nvSpPr>
            <p:cNvPr id="174" name="Rounded Rectangle 173"/>
            <p:cNvSpPr/>
            <p:nvPr/>
          </p:nvSpPr>
          <p:spPr>
            <a:xfrm>
              <a:off x="660365" y="19430279"/>
              <a:ext cx="11023022" cy="5613192"/>
            </a:xfrm>
            <a:prstGeom prst="roundRect">
              <a:avLst/>
            </a:prstGeom>
            <a:solidFill>
              <a:srgbClr val="FFFFFF"/>
            </a:solidFill>
            <a:ln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Alternate Process 174"/>
            <p:cNvSpPr/>
            <p:nvPr/>
          </p:nvSpPr>
          <p:spPr>
            <a:xfrm>
              <a:off x="3606605" y="19963660"/>
              <a:ext cx="4901945" cy="914366"/>
            </a:xfrm>
            <a:prstGeom prst="flowChartAlternateProcess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000000"/>
                  </a:solidFill>
                </a:rPr>
                <a:t>Download Raw data 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  <p:cxnSp>
          <p:nvCxnSpPr>
            <p:cNvPr id="176" name="Straight Arrow Connector 175"/>
            <p:cNvCxnSpPr/>
            <p:nvPr/>
          </p:nvCxnSpPr>
          <p:spPr>
            <a:xfrm flipH="1">
              <a:off x="3492311" y="21055819"/>
              <a:ext cx="876260" cy="12699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7695796" y="21081219"/>
              <a:ext cx="1041346" cy="12953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Plus 177"/>
            <p:cNvSpPr/>
            <p:nvPr/>
          </p:nvSpPr>
          <p:spPr>
            <a:xfrm>
              <a:off x="6019485" y="23265537"/>
              <a:ext cx="457176" cy="482583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Process 178"/>
            <p:cNvSpPr/>
            <p:nvPr/>
          </p:nvSpPr>
          <p:spPr>
            <a:xfrm>
              <a:off x="1346129" y="22605162"/>
              <a:ext cx="4292375" cy="1879530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rgbClr val="000000"/>
                  </a:solidFill>
                </a:rPr>
                <a:t>Data and Metadata quality assurance </a:t>
              </a:r>
            </a:p>
          </p:txBody>
        </p:sp>
        <p:sp>
          <p:nvSpPr>
            <p:cNvPr id="180" name="Process 179"/>
            <p:cNvSpPr/>
            <p:nvPr/>
          </p:nvSpPr>
          <p:spPr>
            <a:xfrm>
              <a:off x="6781444" y="22605162"/>
              <a:ext cx="4012990" cy="1879530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rgbClr val="000000"/>
                  </a:solidFill>
                </a:rPr>
                <a:t>Data ensemble and </a:t>
              </a:r>
              <a:r>
                <a:rPr lang="en-US" sz="3600" dirty="0" smtClean="0">
                  <a:solidFill>
                    <a:srgbClr val="000000"/>
                  </a:solidFill>
                </a:rPr>
                <a:t>pre-processing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2260497" y="31773856"/>
            <a:ext cx="11048421" cy="7493099"/>
            <a:chOff x="634975" y="25754650"/>
            <a:chExt cx="11023022" cy="11353374"/>
          </a:xfrm>
        </p:grpSpPr>
        <p:sp>
          <p:nvSpPr>
            <p:cNvPr id="182" name="Rounded Rectangle 181"/>
            <p:cNvSpPr/>
            <p:nvPr/>
          </p:nvSpPr>
          <p:spPr>
            <a:xfrm>
              <a:off x="634975" y="25754650"/>
              <a:ext cx="11023022" cy="11353374"/>
            </a:xfrm>
            <a:prstGeom prst="roundRect">
              <a:avLst/>
            </a:prstGeom>
            <a:solidFill>
              <a:srgbClr val="FFFFFF"/>
            </a:solidFill>
            <a:ln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Data 182"/>
            <p:cNvSpPr/>
            <p:nvPr/>
          </p:nvSpPr>
          <p:spPr>
            <a:xfrm>
              <a:off x="2971644" y="25983237"/>
              <a:ext cx="7340330" cy="1346150"/>
            </a:xfrm>
            <a:prstGeom prst="flowChartInputOutpu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/>
                <a:t>Data product Version 1</a:t>
              </a:r>
              <a:endParaRPr lang="en-US" sz="3600" dirty="0"/>
            </a:p>
          </p:txBody>
        </p:sp>
        <p:cxnSp>
          <p:nvCxnSpPr>
            <p:cNvPr id="184" name="Straight Arrow Connector 183"/>
            <p:cNvCxnSpPr/>
            <p:nvPr/>
          </p:nvCxnSpPr>
          <p:spPr>
            <a:xfrm flipH="1">
              <a:off x="6044883" y="27405589"/>
              <a:ext cx="7" cy="7111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Process 184"/>
            <p:cNvSpPr/>
            <p:nvPr/>
          </p:nvSpPr>
          <p:spPr>
            <a:xfrm>
              <a:off x="3428826" y="28167562"/>
              <a:ext cx="5442667" cy="1879531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000000"/>
                  </a:solidFill>
                </a:rPr>
                <a:t>Reprocess using new software/algorithm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  <p:cxnSp>
          <p:nvCxnSpPr>
            <p:cNvPr id="186" name="Straight Arrow Connector 185"/>
            <p:cNvCxnSpPr/>
            <p:nvPr/>
          </p:nvCxnSpPr>
          <p:spPr>
            <a:xfrm flipH="1">
              <a:off x="6070289" y="30174092"/>
              <a:ext cx="7" cy="7111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Data 186"/>
            <p:cNvSpPr/>
            <p:nvPr/>
          </p:nvSpPr>
          <p:spPr>
            <a:xfrm>
              <a:off x="2590674" y="30961459"/>
              <a:ext cx="7390697" cy="1346150"/>
            </a:xfrm>
            <a:prstGeom prst="flowChartInputOutpu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000000"/>
                  </a:solidFill>
                </a:rPr>
                <a:t>Data product Version 2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 flipH="1">
              <a:off x="6044898" y="32409215"/>
              <a:ext cx="7" cy="7111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H="1">
              <a:off x="6044883" y="34288728"/>
              <a:ext cx="1" cy="6349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Data 189"/>
            <p:cNvSpPr/>
            <p:nvPr/>
          </p:nvSpPr>
          <p:spPr>
            <a:xfrm>
              <a:off x="2514486" y="35025313"/>
              <a:ext cx="8044197" cy="1346150"/>
            </a:xfrm>
            <a:prstGeom prst="flowChartInputOutpu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000000"/>
                  </a:solidFill>
                </a:rPr>
                <a:t>Data product Version n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191" name="Process 190"/>
            <p:cNvSpPr/>
            <p:nvPr/>
          </p:nvSpPr>
          <p:spPr>
            <a:xfrm>
              <a:off x="1346144" y="33247365"/>
              <a:ext cx="9549884" cy="965177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000000"/>
                  </a:solidFill>
                </a:rPr>
                <a:t>Multiple steps of data ensemble, re-processing…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92" name="Up-Down Arrow 191"/>
          <p:cNvSpPr/>
          <p:nvPr/>
        </p:nvSpPr>
        <p:spPr>
          <a:xfrm>
            <a:off x="13940451" y="26821417"/>
            <a:ext cx="724228" cy="12496336"/>
          </a:xfrm>
          <a:prstGeom prst="upDownArrow">
            <a:avLst>
              <a:gd name="adj1" fmla="val 50000"/>
              <a:gd name="adj2" fmla="val 487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3" name="TextBox 192"/>
          <p:cNvSpPr txBox="1"/>
          <p:nvPr/>
        </p:nvSpPr>
        <p:spPr>
          <a:xfrm>
            <a:off x="20014167" y="25957855"/>
            <a:ext cx="1021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Large Scale Dynamic Citation Management </a:t>
            </a:r>
            <a:endParaRPr lang="en-US" sz="4000" dirty="0"/>
          </a:p>
        </p:txBody>
      </p:sp>
      <p:cxnSp>
        <p:nvCxnSpPr>
          <p:cNvPr id="194" name="Straight Connector 193"/>
          <p:cNvCxnSpPr/>
          <p:nvPr/>
        </p:nvCxnSpPr>
        <p:spPr>
          <a:xfrm>
            <a:off x="11327822" y="32409209"/>
            <a:ext cx="9880082" cy="76197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10159493" y="27557993"/>
            <a:ext cx="11048411" cy="25395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6" name="Group 195"/>
          <p:cNvGrpSpPr/>
          <p:nvPr/>
        </p:nvGrpSpPr>
        <p:grpSpPr>
          <a:xfrm>
            <a:off x="14988815" y="28755956"/>
            <a:ext cx="6676264" cy="8155196"/>
            <a:chOff x="11759592" y="21586286"/>
            <a:chExt cx="12576053" cy="11154930"/>
          </a:xfrm>
        </p:grpSpPr>
        <p:cxnSp>
          <p:nvCxnSpPr>
            <p:cNvPr id="197" name="Straight Arrow Connector 196"/>
            <p:cNvCxnSpPr/>
            <p:nvPr/>
          </p:nvCxnSpPr>
          <p:spPr>
            <a:xfrm>
              <a:off x="16509133" y="22452768"/>
              <a:ext cx="50798" cy="264150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H="1">
              <a:off x="11784982" y="22452767"/>
              <a:ext cx="474955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/>
            <p:cNvSpPr txBox="1"/>
            <p:nvPr/>
          </p:nvSpPr>
          <p:spPr>
            <a:xfrm>
              <a:off x="12574134" y="21586286"/>
              <a:ext cx="7694826" cy="884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6"/>
                  </a:solidFill>
                </a:rPr>
                <a:t>S</a:t>
              </a:r>
              <a:r>
                <a:rPr lang="en-US" sz="3600" dirty="0" smtClean="0">
                  <a:solidFill>
                    <a:schemeClr val="accent6"/>
                  </a:solidFill>
                </a:rPr>
                <a:t>tatic Provenance</a:t>
              </a:r>
              <a:endParaRPr lang="en-US" sz="3600" dirty="0">
                <a:solidFill>
                  <a:schemeClr val="accent6"/>
                </a:solidFill>
              </a:endParaRPr>
            </a:p>
          </p:txBody>
        </p:sp>
        <p:cxnSp>
          <p:nvCxnSpPr>
            <p:cNvPr id="200" name="Straight Connector 199"/>
            <p:cNvCxnSpPr/>
            <p:nvPr/>
          </p:nvCxnSpPr>
          <p:spPr>
            <a:xfrm flipH="1">
              <a:off x="11759592" y="31571034"/>
              <a:ext cx="474955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 flipV="1">
              <a:off x="16483744" y="29536356"/>
              <a:ext cx="5589" cy="19838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3418791" y="31857144"/>
              <a:ext cx="10916854" cy="884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accent6"/>
                  </a:solidFill>
                </a:rPr>
                <a:t>Runtime  Provenance</a:t>
              </a:r>
              <a:endParaRPr lang="en-US" sz="3600" dirty="0">
                <a:solidFill>
                  <a:schemeClr val="accent6"/>
                </a:solidFill>
              </a:endParaRPr>
            </a:p>
          </p:txBody>
        </p:sp>
        <p:sp>
          <p:nvSpPr>
            <p:cNvPr id="203" name="Magnetic Disk 202"/>
            <p:cNvSpPr/>
            <p:nvPr/>
          </p:nvSpPr>
          <p:spPr>
            <a:xfrm>
              <a:off x="14121658" y="25094268"/>
              <a:ext cx="7630444" cy="4094672"/>
            </a:xfrm>
            <a:prstGeom prst="flowChartMagneticDisk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000000"/>
                  </a:solidFill>
                </a:rPr>
                <a:t>Provenance Repository</a:t>
              </a:r>
            </a:p>
            <a:p>
              <a:pPr algn="ctr"/>
              <a:r>
                <a:rPr lang="en-US" sz="4000" dirty="0" smtClean="0">
                  <a:solidFill>
                    <a:srgbClr val="000000"/>
                  </a:solidFill>
                </a:rPr>
                <a:t>(static and runtime info) </a:t>
              </a:r>
              <a:endParaRPr lang="en-US" sz="40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204" name="Straight Connector 203"/>
          <p:cNvCxnSpPr/>
          <p:nvPr/>
        </p:nvCxnSpPr>
        <p:spPr>
          <a:xfrm>
            <a:off x="11200847" y="35660301"/>
            <a:ext cx="10007057" cy="25387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V="1">
            <a:off x="10769068" y="38403387"/>
            <a:ext cx="10286444" cy="25409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>
            <a:off x="21253397" y="27202401"/>
            <a:ext cx="7812454" cy="11614335"/>
            <a:chOff x="21284078" y="19557275"/>
            <a:chExt cx="7746611" cy="16991981"/>
          </a:xfrm>
        </p:grpSpPr>
        <p:sp>
          <p:nvSpPr>
            <p:cNvPr id="207" name="Punched Tape 206"/>
            <p:cNvSpPr/>
            <p:nvPr/>
          </p:nvSpPr>
          <p:spPr>
            <a:xfrm>
              <a:off x="21284078" y="19557275"/>
              <a:ext cx="7619600" cy="1396948"/>
            </a:xfrm>
            <a:prstGeom prst="flowChartPunchedTap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3600" u="sng" dirty="0">
                  <a:solidFill>
                    <a:srgbClr val="0000FF"/>
                  </a:solidFill>
                </a:rPr>
                <a:t>10.4225/41/5657A928CDFD6</a:t>
              </a:r>
            </a:p>
          </p:txBody>
        </p:sp>
        <p:sp>
          <p:nvSpPr>
            <p:cNvPr id="208" name="Punched Tape 207"/>
            <p:cNvSpPr/>
            <p:nvPr/>
          </p:nvSpPr>
          <p:spPr>
            <a:xfrm>
              <a:off x="21385682" y="26186435"/>
              <a:ext cx="7619600" cy="1396948"/>
            </a:xfrm>
            <a:prstGeom prst="flowChartPunchedTap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3600" u="sng" dirty="0">
                  <a:solidFill>
                    <a:srgbClr val="0000FF"/>
                  </a:solidFill>
                </a:rPr>
                <a:t>10.4225/41</a:t>
              </a:r>
              <a:r>
                <a:rPr lang="ro-RO" sz="3600" u="sng" dirty="0" smtClean="0">
                  <a:solidFill>
                    <a:srgbClr val="0000FF"/>
                  </a:solidFill>
                </a:rPr>
                <a:t>/90D98326KLE4</a:t>
              </a:r>
              <a:endParaRPr lang="ro-RO" sz="3600" u="sng" dirty="0">
                <a:solidFill>
                  <a:srgbClr val="0000FF"/>
                </a:solidFill>
              </a:endParaRPr>
            </a:p>
          </p:txBody>
        </p:sp>
        <p:sp>
          <p:nvSpPr>
            <p:cNvPr id="209" name="Punched Tape 208"/>
            <p:cNvSpPr/>
            <p:nvPr/>
          </p:nvSpPr>
          <p:spPr>
            <a:xfrm>
              <a:off x="21385690" y="31113858"/>
              <a:ext cx="7619600" cy="1396948"/>
            </a:xfrm>
            <a:prstGeom prst="flowChartPunchedTap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hlinkClick r:id="rId2"/>
                </a:rPr>
                <a:t>10.4225/41/5657A928CDFD6</a:t>
              </a:r>
              <a:endParaRPr lang="ro-RO" sz="3600" dirty="0"/>
            </a:p>
          </p:txBody>
        </p:sp>
        <p:sp>
          <p:nvSpPr>
            <p:cNvPr id="210" name="Punched Tape 209"/>
            <p:cNvSpPr/>
            <p:nvPr/>
          </p:nvSpPr>
          <p:spPr>
            <a:xfrm>
              <a:off x="21411089" y="35152308"/>
              <a:ext cx="7619600" cy="1396948"/>
            </a:xfrm>
            <a:prstGeom prst="flowChartPunchedTap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hlinkClick r:id="rId3"/>
                </a:rPr>
                <a:t>10.5072/29/563BE80FC892D</a:t>
              </a:r>
              <a:endParaRPr lang="ro-RO" sz="3600" dirty="0"/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25043087" y="24408495"/>
              <a:ext cx="0" cy="1320751"/>
            </a:xfrm>
            <a:prstGeom prst="straightConnector1">
              <a:avLst/>
            </a:prstGeom>
            <a:ln w="7620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2" name="Group 211"/>
            <p:cNvGrpSpPr/>
            <p:nvPr/>
          </p:nvGrpSpPr>
          <p:grpSpPr>
            <a:xfrm>
              <a:off x="23671558" y="22173378"/>
              <a:ext cx="3906698" cy="1295352"/>
              <a:chOff x="23671558" y="22173378"/>
              <a:chExt cx="3906698" cy="1295352"/>
            </a:xfrm>
          </p:grpSpPr>
          <p:sp>
            <p:nvSpPr>
              <p:cNvPr id="223" name="Plus 222"/>
              <p:cNvSpPr/>
              <p:nvPr/>
            </p:nvSpPr>
            <p:spPr>
              <a:xfrm>
                <a:off x="23671558" y="22605162"/>
                <a:ext cx="584170" cy="634976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Magnetic Disk 223"/>
              <p:cNvSpPr/>
              <p:nvPr/>
            </p:nvSpPr>
            <p:spPr>
              <a:xfrm>
                <a:off x="24712903" y="22173378"/>
                <a:ext cx="2865353" cy="1295352"/>
              </a:xfrm>
              <a:prstGeom prst="flowChartMagneticDisk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 smtClean="0">
                    <a:solidFill>
                      <a:schemeClr val="tx1"/>
                    </a:solidFill>
                  </a:rPr>
                  <a:t>Provence Data</a:t>
                </a:r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3" name="Group 212"/>
            <p:cNvGrpSpPr/>
            <p:nvPr/>
          </p:nvGrpSpPr>
          <p:grpSpPr>
            <a:xfrm>
              <a:off x="23620769" y="28167562"/>
              <a:ext cx="4339088" cy="2819294"/>
              <a:chOff x="23620769" y="28167562"/>
              <a:chExt cx="4339088" cy="2819294"/>
            </a:xfrm>
          </p:grpSpPr>
          <p:grpSp>
            <p:nvGrpSpPr>
              <p:cNvPr id="219" name="Group 218"/>
              <p:cNvGrpSpPr/>
              <p:nvPr/>
            </p:nvGrpSpPr>
            <p:grpSpPr>
              <a:xfrm>
                <a:off x="23620769" y="28167562"/>
                <a:ext cx="4339088" cy="1295352"/>
                <a:chOff x="23671558" y="22173378"/>
                <a:chExt cx="4339088" cy="1295352"/>
              </a:xfrm>
            </p:grpSpPr>
            <p:sp>
              <p:nvSpPr>
                <p:cNvPr id="221" name="Plus 220"/>
                <p:cNvSpPr/>
                <p:nvPr/>
              </p:nvSpPr>
              <p:spPr>
                <a:xfrm>
                  <a:off x="23671558" y="22605162"/>
                  <a:ext cx="584170" cy="634976"/>
                </a:xfrm>
                <a:prstGeom prst="mathPlus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Magnetic Disk 221"/>
                <p:cNvSpPr/>
                <p:nvPr/>
              </p:nvSpPr>
              <p:spPr>
                <a:xfrm>
                  <a:off x="24712903" y="22173378"/>
                  <a:ext cx="3297743" cy="1295352"/>
                </a:xfrm>
                <a:prstGeom prst="flowChartMagneticDisk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 smtClean="0">
                      <a:solidFill>
                        <a:schemeClr val="tx1"/>
                      </a:solidFill>
                    </a:rPr>
                    <a:t>Provence Data</a:t>
                  </a:r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0" name="Straight Arrow Connector 219"/>
              <p:cNvCxnSpPr/>
              <p:nvPr/>
            </p:nvCxnSpPr>
            <p:spPr>
              <a:xfrm>
                <a:off x="25144690" y="29666105"/>
                <a:ext cx="0" cy="1320751"/>
              </a:xfrm>
              <a:prstGeom prst="straightConnector1">
                <a:avLst/>
              </a:prstGeom>
              <a:ln w="76200" cmpd="sng"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4" name="Group 213"/>
            <p:cNvGrpSpPr/>
            <p:nvPr/>
          </p:nvGrpSpPr>
          <p:grpSpPr>
            <a:xfrm>
              <a:off x="23849365" y="32764798"/>
              <a:ext cx="4282213" cy="2336700"/>
              <a:chOff x="23620769" y="28167562"/>
              <a:chExt cx="4282213" cy="2336700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23620769" y="28167562"/>
                <a:ext cx="4282213" cy="1295352"/>
                <a:chOff x="23671558" y="22173378"/>
                <a:chExt cx="4282213" cy="1295352"/>
              </a:xfrm>
            </p:grpSpPr>
            <p:sp>
              <p:nvSpPr>
                <p:cNvPr id="217" name="Plus 216"/>
                <p:cNvSpPr/>
                <p:nvPr/>
              </p:nvSpPr>
              <p:spPr>
                <a:xfrm>
                  <a:off x="23671558" y="22605162"/>
                  <a:ext cx="584170" cy="634976"/>
                </a:xfrm>
                <a:prstGeom prst="mathPlus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Magnetic Disk 217"/>
                <p:cNvSpPr/>
                <p:nvPr/>
              </p:nvSpPr>
              <p:spPr>
                <a:xfrm>
                  <a:off x="24712903" y="22173378"/>
                  <a:ext cx="3240868" cy="1295352"/>
                </a:xfrm>
                <a:prstGeom prst="flowChartMagneticDisk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 smtClean="0">
                      <a:solidFill>
                        <a:schemeClr val="tx1"/>
                      </a:solidFill>
                    </a:rPr>
                    <a:t>Provence Data</a:t>
                  </a:r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16" name="Straight Arrow Connector 215"/>
              <p:cNvCxnSpPr/>
              <p:nvPr/>
            </p:nvCxnSpPr>
            <p:spPr>
              <a:xfrm flipH="1">
                <a:off x="25119275" y="29666105"/>
                <a:ext cx="25415" cy="838157"/>
              </a:xfrm>
              <a:prstGeom prst="straightConnector1">
                <a:avLst/>
              </a:prstGeom>
              <a:ln w="76200" cmpd="sng"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5" name="Group 224"/>
          <p:cNvGrpSpPr/>
          <p:nvPr/>
        </p:nvGrpSpPr>
        <p:grpSpPr>
          <a:xfrm>
            <a:off x="2404316" y="27019545"/>
            <a:ext cx="10828413" cy="4300627"/>
            <a:chOff x="660365" y="19430279"/>
            <a:chExt cx="11023022" cy="5613192"/>
          </a:xfrm>
        </p:grpSpPr>
        <p:sp>
          <p:nvSpPr>
            <p:cNvPr id="226" name="Rounded Rectangle 225"/>
            <p:cNvSpPr/>
            <p:nvPr/>
          </p:nvSpPr>
          <p:spPr>
            <a:xfrm>
              <a:off x="660365" y="19430279"/>
              <a:ext cx="11023022" cy="5613192"/>
            </a:xfrm>
            <a:prstGeom prst="roundRect">
              <a:avLst/>
            </a:prstGeom>
            <a:solidFill>
              <a:srgbClr val="FFFFFF"/>
            </a:solidFill>
            <a:ln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Alternate Process 226"/>
            <p:cNvSpPr/>
            <p:nvPr/>
          </p:nvSpPr>
          <p:spPr>
            <a:xfrm>
              <a:off x="3606605" y="19963660"/>
              <a:ext cx="4901945" cy="914366"/>
            </a:xfrm>
            <a:prstGeom prst="flowChartAlternateProcess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000000"/>
                  </a:solidFill>
                </a:rPr>
                <a:t>Download Raw data 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  <p:cxnSp>
          <p:nvCxnSpPr>
            <p:cNvPr id="228" name="Straight Arrow Connector 227"/>
            <p:cNvCxnSpPr/>
            <p:nvPr/>
          </p:nvCxnSpPr>
          <p:spPr>
            <a:xfrm flipH="1">
              <a:off x="3492311" y="21055819"/>
              <a:ext cx="876260" cy="12699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7695796" y="21081219"/>
              <a:ext cx="1041346" cy="12953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Plus 229"/>
            <p:cNvSpPr/>
            <p:nvPr/>
          </p:nvSpPr>
          <p:spPr>
            <a:xfrm>
              <a:off x="6019485" y="23265537"/>
              <a:ext cx="457176" cy="482583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Process 230"/>
            <p:cNvSpPr/>
            <p:nvPr/>
          </p:nvSpPr>
          <p:spPr>
            <a:xfrm>
              <a:off x="1346129" y="22605162"/>
              <a:ext cx="4292375" cy="1879530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rgbClr val="000000"/>
                  </a:solidFill>
                </a:rPr>
                <a:t>Data and Metadata quality assurance </a:t>
              </a:r>
            </a:p>
          </p:txBody>
        </p:sp>
        <p:sp>
          <p:nvSpPr>
            <p:cNvPr id="232" name="Process 231"/>
            <p:cNvSpPr/>
            <p:nvPr/>
          </p:nvSpPr>
          <p:spPr>
            <a:xfrm>
              <a:off x="6781444" y="22605162"/>
              <a:ext cx="4012990" cy="1879530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rgbClr val="000000"/>
                  </a:solidFill>
                </a:rPr>
                <a:t>Data ensemble and </a:t>
              </a:r>
              <a:r>
                <a:rPr lang="en-US" sz="3600" dirty="0" smtClean="0">
                  <a:solidFill>
                    <a:srgbClr val="000000"/>
                  </a:solidFill>
                </a:rPr>
                <a:t>pre-processing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33" name="Picture 2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305" y="1233031"/>
            <a:ext cx="9309443" cy="4471402"/>
          </a:xfrm>
          <a:prstGeom prst="rect">
            <a:avLst/>
          </a:prstGeom>
        </p:spPr>
      </p:pic>
      <p:sp>
        <p:nvSpPr>
          <p:cNvPr id="23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6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/>
              <a:t>Growth in Satellite Data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326"/>
            <a:ext cx="9150227" cy="48039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06240" y="6115969"/>
            <a:ext cx="494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c/- Stuart Minchin, Geoscience Australia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964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54"/>
          <p:cNvSpPr txBox="1">
            <a:spLocks/>
          </p:cNvSpPr>
          <p:nvPr/>
        </p:nvSpPr>
        <p:spPr bwMode="auto">
          <a:xfrm>
            <a:off x="1714971" y="155901"/>
            <a:ext cx="8826599" cy="60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j-lt"/>
                <a:ea typeface="ヒラギノ角ゴ Pro W3" pitchFamily="-65" charset="-128"/>
                <a:cs typeface="ヒラギノ角ゴ Pro W3" pitchFamily="-65" charset="-128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AU" sz="3000" b="1" smtClean="0"/>
              <a:t>Remapping data - </a:t>
            </a:r>
            <a:r>
              <a:rPr lang="en" sz="3000" b="1" smtClean="0"/>
              <a:t>Tile Map Servers</a:t>
            </a:r>
            <a:endParaRPr lang="en" sz="3000" b="1" dirty="0"/>
          </a:p>
        </p:txBody>
      </p:sp>
      <p:pic>
        <p:nvPicPr>
          <p:cNvPr id="5" name="Shape 2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47625" y="3401064"/>
            <a:ext cx="1076050" cy="132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801" y="4194026"/>
            <a:ext cx="1076049" cy="1198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57"/>
          <p:cNvSpPr txBox="1"/>
          <p:nvPr/>
        </p:nvSpPr>
        <p:spPr>
          <a:xfrm>
            <a:off x="964625" y="1801801"/>
            <a:ext cx="6450900" cy="79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Roboto"/>
                <a:ea typeface="Roboto"/>
                <a:cs typeface="Roboto"/>
                <a:sym typeface="Roboto"/>
              </a:rPr>
              <a:t>                       Serving Maps</a:t>
            </a:r>
          </a:p>
          <a:p>
            <a:endParaRPr dirty="0"/>
          </a:p>
        </p:txBody>
      </p:sp>
      <p:pic>
        <p:nvPicPr>
          <p:cNvPr id="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3160" y="3401075"/>
            <a:ext cx="1986112" cy="13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59"/>
          <p:cNvSpPr txBox="1"/>
          <p:nvPr/>
        </p:nvSpPr>
        <p:spPr>
          <a:xfrm>
            <a:off x="3420126" y="2593187"/>
            <a:ext cx="2813399" cy="6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latin typeface="Roboto"/>
                <a:ea typeface="Roboto"/>
                <a:cs typeface="Roboto"/>
                <a:sym typeface="Roboto"/>
              </a:rPr>
              <a:t>    WMTS Server</a:t>
            </a:r>
          </a:p>
          <a:p>
            <a:endParaRPr/>
          </a:p>
        </p:txBody>
      </p:sp>
      <p:sp>
        <p:nvSpPr>
          <p:cNvPr id="10" name="Shape 260"/>
          <p:cNvSpPr txBox="1"/>
          <p:nvPr/>
        </p:nvSpPr>
        <p:spPr>
          <a:xfrm>
            <a:off x="6129498" y="2593200"/>
            <a:ext cx="2412900" cy="6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Client (Browser)</a:t>
            </a:r>
          </a:p>
          <a:p>
            <a:endParaRPr/>
          </a:p>
        </p:txBody>
      </p:sp>
      <p:pic>
        <p:nvPicPr>
          <p:cNvPr id="11" name="Shape 2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675" y="3401064"/>
            <a:ext cx="1076050" cy="132573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262"/>
          <p:cNvSpPr txBox="1"/>
          <p:nvPr/>
        </p:nvSpPr>
        <p:spPr>
          <a:xfrm>
            <a:off x="180875" y="2593200"/>
            <a:ext cx="3069900" cy="6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latin typeface="Roboto"/>
                <a:ea typeface="Roboto"/>
                <a:cs typeface="Roboto"/>
                <a:sym typeface="Roboto"/>
              </a:rPr>
              <a:t>   THREDDS Server</a:t>
            </a:r>
          </a:p>
          <a:p>
            <a:endParaRPr/>
          </a:p>
        </p:txBody>
      </p:sp>
      <p:sp>
        <p:nvSpPr>
          <p:cNvPr id="13" name="Shape 263"/>
          <p:cNvSpPr/>
          <p:nvPr/>
        </p:nvSpPr>
        <p:spPr>
          <a:xfrm>
            <a:off x="5438571" y="3759575"/>
            <a:ext cx="689700" cy="333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" name="Shape 264"/>
          <p:cNvSpPr/>
          <p:nvPr/>
        </p:nvSpPr>
        <p:spPr>
          <a:xfrm>
            <a:off x="2561070" y="3759575"/>
            <a:ext cx="689700" cy="333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" name="Shape 265"/>
          <p:cNvSpPr/>
          <p:nvPr/>
        </p:nvSpPr>
        <p:spPr>
          <a:xfrm rot="10800000">
            <a:off x="2739408" y="4393499"/>
            <a:ext cx="689700" cy="333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" name="Shape 266"/>
          <p:cNvSpPr/>
          <p:nvPr/>
        </p:nvSpPr>
        <p:spPr>
          <a:xfrm rot="10800000">
            <a:off x="5559158" y="4393499"/>
            <a:ext cx="689700" cy="333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7" name="Shape 267"/>
          <p:cNvCxnSpPr/>
          <p:nvPr/>
        </p:nvCxnSpPr>
        <p:spPr>
          <a:xfrm>
            <a:off x="4300701" y="4374176"/>
            <a:ext cx="1125299" cy="1004699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268"/>
          <p:cNvCxnSpPr/>
          <p:nvPr/>
        </p:nvCxnSpPr>
        <p:spPr>
          <a:xfrm flipH="1">
            <a:off x="4260351" y="4394276"/>
            <a:ext cx="984899" cy="1004699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" name="Shape 269"/>
          <p:cNvSpPr txBox="1"/>
          <p:nvPr/>
        </p:nvSpPr>
        <p:spPr>
          <a:xfrm>
            <a:off x="5387413" y="3311087"/>
            <a:ext cx="791999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  1</a:t>
            </a:r>
          </a:p>
        </p:txBody>
      </p:sp>
      <p:sp>
        <p:nvSpPr>
          <p:cNvPr id="20" name="Shape 270"/>
          <p:cNvSpPr txBox="1"/>
          <p:nvPr/>
        </p:nvSpPr>
        <p:spPr>
          <a:xfrm>
            <a:off x="2567663" y="3311075"/>
            <a:ext cx="791999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  2</a:t>
            </a:r>
          </a:p>
        </p:txBody>
      </p:sp>
      <p:sp>
        <p:nvSpPr>
          <p:cNvPr id="21" name="Shape 271"/>
          <p:cNvSpPr txBox="1"/>
          <p:nvPr/>
        </p:nvSpPr>
        <p:spPr>
          <a:xfrm>
            <a:off x="2688238" y="4841787"/>
            <a:ext cx="791999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  3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22" name="Shape 272"/>
          <p:cNvSpPr txBox="1"/>
          <p:nvPr/>
        </p:nvSpPr>
        <p:spPr>
          <a:xfrm>
            <a:off x="5559138" y="4841787"/>
            <a:ext cx="791999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  4</a:t>
            </a:r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07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47625" y="3401064"/>
            <a:ext cx="1076050" cy="132573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79"/>
          <p:cNvSpPr txBox="1"/>
          <p:nvPr/>
        </p:nvSpPr>
        <p:spPr>
          <a:xfrm>
            <a:off x="964625" y="1801801"/>
            <a:ext cx="6450900" cy="79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                      Serving Maps</a:t>
            </a:r>
          </a:p>
          <a:p>
            <a:endParaRPr dirty="0"/>
          </a:p>
        </p:txBody>
      </p:sp>
      <p:pic>
        <p:nvPicPr>
          <p:cNvPr id="23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3160" y="3401075"/>
            <a:ext cx="1986112" cy="13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81"/>
          <p:cNvSpPr txBox="1"/>
          <p:nvPr/>
        </p:nvSpPr>
        <p:spPr>
          <a:xfrm>
            <a:off x="3420126" y="2593187"/>
            <a:ext cx="2813399" cy="6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latin typeface="Roboto"/>
                <a:ea typeface="Roboto"/>
                <a:cs typeface="Roboto"/>
                <a:sym typeface="Roboto"/>
              </a:rPr>
              <a:t>    WMTS Server</a:t>
            </a:r>
          </a:p>
          <a:p>
            <a:endParaRPr/>
          </a:p>
        </p:txBody>
      </p:sp>
      <p:sp>
        <p:nvSpPr>
          <p:cNvPr id="25" name="Shape 282"/>
          <p:cNvSpPr txBox="1"/>
          <p:nvPr/>
        </p:nvSpPr>
        <p:spPr>
          <a:xfrm>
            <a:off x="6129498" y="2593200"/>
            <a:ext cx="2412900" cy="6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Client (Browser)</a:t>
            </a:r>
          </a:p>
          <a:p>
            <a:endParaRPr/>
          </a:p>
        </p:txBody>
      </p:sp>
      <p:pic>
        <p:nvPicPr>
          <p:cNvPr id="26" name="Shape 2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675" y="3401064"/>
            <a:ext cx="1076050" cy="132573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84"/>
          <p:cNvSpPr txBox="1"/>
          <p:nvPr/>
        </p:nvSpPr>
        <p:spPr>
          <a:xfrm>
            <a:off x="180875" y="2593200"/>
            <a:ext cx="3069900" cy="6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latin typeface="Roboto"/>
                <a:ea typeface="Roboto"/>
                <a:cs typeface="Roboto"/>
                <a:sym typeface="Roboto"/>
              </a:rPr>
              <a:t>   THREDDS Server</a:t>
            </a:r>
          </a:p>
          <a:p>
            <a:endParaRPr/>
          </a:p>
        </p:txBody>
      </p:sp>
      <p:sp>
        <p:nvSpPr>
          <p:cNvPr id="28" name="Shape 285"/>
          <p:cNvSpPr/>
          <p:nvPr/>
        </p:nvSpPr>
        <p:spPr>
          <a:xfrm>
            <a:off x="5438571" y="3759575"/>
            <a:ext cx="689700" cy="333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" name="Shape 286"/>
          <p:cNvSpPr/>
          <p:nvPr/>
        </p:nvSpPr>
        <p:spPr>
          <a:xfrm>
            <a:off x="2561070" y="3759575"/>
            <a:ext cx="689700" cy="333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" name="Shape 287"/>
          <p:cNvSpPr/>
          <p:nvPr/>
        </p:nvSpPr>
        <p:spPr>
          <a:xfrm rot="10800000">
            <a:off x="2739408" y="4393499"/>
            <a:ext cx="689700" cy="333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" name="Shape 288"/>
          <p:cNvSpPr/>
          <p:nvPr/>
        </p:nvSpPr>
        <p:spPr>
          <a:xfrm rot="10800000">
            <a:off x="5559158" y="4393499"/>
            <a:ext cx="689700" cy="333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" name="Shape 289"/>
          <p:cNvSpPr txBox="1"/>
          <p:nvPr/>
        </p:nvSpPr>
        <p:spPr>
          <a:xfrm>
            <a:off x="5387413" y="3311087"/>
            <a:ext cx="791999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  1</a:t>
            </a:r>
          </a:p>
        </p:txBody>
      </p:sp>
      <p:sp>
        <p:nvSpPr>
          <p:cNvPr id="33" name="Shape 290"/>
          <p:cNvSpPr txBox="1"/>
          <p:nvPr/>
        </p:nvSpPr>
        <p:spPr>
          <a:xfrm>
            <a:off x="2567663" y="3311075"/>
            <a:ext cx="791999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  2</a:t>
            </a:r>
          </a:p>
        </p:txBody>
      </p:sp>
      <p:sp>
        <p:nvSpPr>
          <p:cNvPr id="34" name="Shape 291"/>
          <p:cNvSpPr txBox="1"/>
          <p:nvPr/>
        </p:nvSpPr>
        <p:spPr>
          <a:xfrm>
            <a:off x="2688238" y="4841787"/>
            <a:ext cx="791999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  3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35" name="Shape 292"/>
          <p:cNvSpPr txBox="1"/>
          <p:nvPr/>
        </p:nvSpPr>
        <p:spPr>
          <a:xfrm>
            <a:off x="5559138" y="4841787"/>
            <a:ext cx="791999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  4</a:t>
            </a:r>
          </a:p>
        </p:txBody>
      </p:sp>
      <p:pic>
        <p:nvPicPr>
          <p:cNvPr id="36" name="Shape 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8786" y="4208061"/>
            <a:ext cx="1083375" cy="11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254"/>
          <p:cNvSpPr txBox="1">
            <a:spLocks/>
          </p:cNvSpPr>
          <p:nvPr/>
        </p:nvSpPr>
        <p:spPr>
          <a:xfrm>
            <a:off x="1714971" y="155901"/>
            <a:ext cx="8826599" cy="6027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000" b="1" smtClean="0">
                <a:solidFill>
                  <a:schemeClr val="bg1"/>
                </a:solidFill>
              </a:rPr>
              <a:t>Tile Map Servers</a:t>
            </a:r>
            <a:endParaRPr lang="en" sz="3000" b="1" dirty="0">
              <a:solidFill>
                <a:schemeClr val="bg1"/>
              </a:solidFill>
            </a:endParaRP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27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898" y="2987040"/>
            <a:ext cx="4977355" cy="299410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899161"/>
            <a:ext cx="4286590" cy="4937760"/>
            <a:chOff x="1763831" y="94689"/>
            <a:chExt cx="5557541" cy="657100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3831" y="94689"/>
              <a:ext cx="5557541" cy="355170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3831" y="3626026"/>
              <a:ext cx="5550193" cy="3039664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645920" y="0"/>
            <a:ext cx="6816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</a:t>
            </a:r>
            <a:r>
              <a:rPr lang="en-US" sz="2400" b="1" dirty="0" smtClean="0">
                <a:solidFill>
                  <a:schemeClr val="bg1"/>
                </a:solidFill>
              </a:rPr>
              <a:t>n-the-fly data access and data manipulation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 – through apps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467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>
          <a:xfrm>
            <a:off x="1739900" y="195591"/>
            <a:ext cx="7391400" cy="407987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ea typeface="ヒラギノ角ゴ Pro W3" charset="0"/>
                <a:cs typeface="Arial" charset="0"/>
              </a:rPr>
              <a:t>10+ PB of Data for Interdisciplinary Science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74739" y="5908688"/>
            <a:ext cx="558800" cy="377825"/>
          </a:xfrm>
          <a:prstGeom prst="rect">
            <a:avLst/>
          </a:prstGeom>
          <a:solidFill>
            <a:srgbClr val="FF8B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r>
              <a:rPr lang="en-AU" sz="1400" b="1" dirty="0">
                <a:solidFill>
                  <a:schemeClr val="tx1"/>
                </a:solidFill>
              </a:rPr>
              <a:t>GA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73251" y="5908688"/>
            <a:ext cx="679450" cy="377825"/>
          </a:xfrm>
          <a:prstGeom prst="rect">
            <a:avLst/>
          </a:prstGeom>
          <a:solidFill>
            <a:srgbClr val="AFDC7E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r>
              <a:rPr lang="en-AU" sz="1400" b="1" dirty="0">
                <a:solidFill>
                  <a:schemeClr val="tx1"/>
                </a:solidFill>
              </a:rPr>
              <a:t>CSIRO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92413" y="5903925"/>
            <a:ext cx="665162" cy="3873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r>
              <a:rPr lang="en-AU" sz="1400" b="1" dirty="0">
                <a:solidFill>
                  <a:schemeClr val="tx1"/>
                </a:solidFill>
              </a:rPr>
              <a:t>ANU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67264" y="5902328"/>
            <a:ext cx="812800" cy="3905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lnSpc>
                <a:spcPts val="1100"/>
              </a:lnSpc>
              <a:defRPr/>
            </a:pPr>
            <a:r>
              <a:rPr lang="en-AU" sz="1400" b="1" dirty="0">
                <a:solidFill>
                  <a:schemeClr val="tx1"/>
                </a:solidFill>
              </a:rPr>
              <a:t>Inter-national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98875" y="5902328"/>
            <a:ext cx="827088" cy="3905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lnSpc>
                <a:spcPts val="1100"/>
              </a:lnSpc>
              <a:defRPr/>
            </a:pPr>
            <a:r>
              <a:rPr lang="en-AU" sz="1400" b="1" dirty="0">
                <a:solidFill>
                  <a:schemeClr val="tx1"/>
                </a:solidFill>
              </a:rPr>
              <a:t>Other National</a:t>
            </a:r>
          </a:p>
        </p:txBody>
      </p:sp>
      <p:pic>
        <p:nvPicPr>
          <p:cNvPr id="55" name="Picture 2" descr="K:\Lesley W\13-7657-1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" r="6046" b="2072"/>
          <a:stretch>
            <a:fillRect/>
          </a:stretch>
        </p:blipFill>
        <p:spPr bwMode="auto">
          <a:xfrm>
            <a:off x="0" y="1055312"/>
            <a:ext cx="6499412" cy="46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8036232" y="4348065"/>
            <a:ext cx="142875" cy="1087967"/>
          </a:xfrm>
          <a:prstGeom prst="rect">
            <a:avLst/>
          </a:prstGeom>
          <a:solidFill>
            <a:srgbClr val="FF8B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AU" sz="800" b="1" dirty="0">
              <a:solidFill>
                <a:schemeClr val="tx1"/>
              </a:solidFill>
              <a:latin typeface="Arial Narrow"/>
              <a:cs typeface="Arial Narrow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945740" y="2726689"/>
            <a:ext cx="287338" cy="9228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r">
              <a:defRPr/>
            </a:pPr>
            <a:r>
              <a:rPr lang="en-AU" sz="1400" b="1" dirty="0">
                <a:solidFill>
                  <a:schemeClr val="tx1"/>
                </a:solidFill>
              </a:rPr>
              <a:t> </a:t>
            </a:r>
            <a:endParaRPr lang="en-AU" sz="1400" b="1" dirty="0">
              <a:solidFill>
                <a:schemeClr val="tx1"/>
              </a:solidFill>
              <a:latin typeface="Arial Narrow"/>
              <a:cs typeface="Arial Narrow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198029" y="4108882"/>
            <a:ext cx="127000" cy="493183"/>
          </a:xfrm>
          <a:prstGeom prst="rect">
            <a:avLst/>
          </a:prstGeom>
          <a:solidFill>
            <a:srgbClr val="FF8B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AU" sz="1400" b="1" dirty="0">
              <a:solidFill>
                <a:schemeClr val="tx1"/>
              </a:solidFill>
              <a:latin typeface="Arial Narrow"/>
              <a:cs typeface="Arial Narrow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88613" y="3649565"/>
            <a:ext cx="149225" cy="692151"/>
          </a:xfrm>
          <a:prstGeom prst="rect">
            <a:avLst/>
          </a:prstGeom>
          <a:solidFill>
            <a:srgbClr val="FF8B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AU" sz="1400" b="1" dirty="0">
              <a:solidFill>
                <a:schemeClr val="tx1"/>
              </a:solidFill>
              <a:latin typeface="Arial Narrow"/>
              <a:cs typeface="Arial Narrow"/>
            </a:endParaRP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6834495" y="2269487"/>
            <a:ext cx="904875" cy="1155700"/>
          </a:xfrm>
          <a:prstGeom prst="rect">
            <a:avLst/>
          </a:prstGeom>
          <a:solidFill>
            <a:srgbClr val="FAC090"/>
          </a:solidFill>
          <a:ln w="9525">
            <a:solidFill>
              <a:srgbClr val="FFC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28" tIns="45714" rIns="91428" bIns="45714"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6697965" y="3425198"/>
            <a:ext cx="681038" cy="232833"/>
          </a:xfrm>
          <a:prstGeom prst="rect">
            <a:avLst/>
          </a:prstGeom>
          <a:solidFill>
            <a:srgbClr val="FDEADA"/>
          </a:solidFill>
          <a:ln w="9525">
            <a:solidFill>
              <a:srgbClr val="FFC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28" tIns="45714" rIns="91428" bIns="45714"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6697969" y="2269488"/>
            <a:ext cx="74613" cy="1388533"/>
          </a:xfrm>
          <a:prstGeom prst="rect">
            <a:avLst/>
          </a:prstGeom>
          <a:solidFill>
            <a:srgbClr val="9BBB59"/>
          </a:solidFill>
          <a:ln w="9525">
            <a:solidFill>
              <a:srgbClr val="FFC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28" tIns="45714" rIns="91428" bIns="45714"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3" name="TextBox 21"/>
          <p:cNvSpPr txBox="1">
            <a:spLocks noChangeArrowheads="1"/>
          </p:cNvSpPr>
          <p:nvPr/>
        </p:nvSpPr>
        <p:spPr bwMode="auto">
          <a:xfrm>
            <a:off x="6702729" y="2303353"/>
            <a:ext cx="736600" cy="52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1400" b="1">
                <a:latin typeface="Arial Narrow" charset="0"/>
                <a:cs typeface="Arial Narrow" charset="0"/>
              </a:rPr>
              <a:t> CMIP5</a:t>
            </a:r>
            <a:br>
              <a:rPr lang="en-US" sz="1400" b="1">
                <a:latin typeface="Arial Narrow" charset="0"/>
                <a:cs typeface="Arial Narrow" charset="0"/>
              </a:rPr>
            </a:br>
            <a:r>
              <a:rPr lang="en-US" sz="1400" b="1">
                <a:latin typeface="Arial Narrow" charset="0"/>
                <a:cs typeface="Arial Narrow" charset="0"/>
              </a:rPr>
              <a:t>    3PB</a:t>
            </a: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6697965" y="2269488"/>
            <a:ext cx="1041400" cy="1388533"/>
          </a:xfrm>
          <a:prstGeom prst="rect">
            <a:avLst/>
          </a:prstGeom>
          <a:noFill/>
          <a:ln w="254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lIns="91428" tIns="45714" rIns="91428" bIns="45714"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998002" y="874616"/>
            <a:ext cx="106362" cy="78104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6" name="Rectangle 65"/>
          <p:cNvSpPr/>
          <p:nvPr/>
        </p:nvSpPr>
        <p:spPr bwMode="auto">
          <a:xfrm>
            <a:off x="7098015" y="874616"/>
            <a:ext cx="58738" cy="7810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7" name="Rectangle 66"/>
          <p:cNvSpPr/>
          <p:nvPr/>
        </p:nvSpPr>
        <p:spPr bwMode="auto">
          <a:xfrm>
            <a:off x="6998002" y="874616"/>
            <a:ext cx="158750" cy="781049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8" name="TextBox 27"/>
          <p:cNvSpPr txBox="1">
            <a:spLocks noChangeArrowheads="1"/>
          </p:cNvSpPr>
          <p:nvPr/>
        </p:nvSpPr>
        <p:spPr bwMode="auto">
          <a:xfrm>
            <a:off x="7153579" y="832279"/>
            <a:ext cx="1065212" cy="73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400" b="1">
                <a:latin typeface="Arial Narrow" charset="0"/>
                <a:cs typeface="Arial Narrow" charset="0"/>
              </a:rPr>
              <a:t>Astronomy </a:t>
            </a:r>
            <a:br>
              <a:rPr lang="en-US" sz="1400" b="1">
                <a:latin typeface="Arial Narrow" charset="0"/>
                <a:cs typeface="Arial Narrow" charset="0"/>
              </a:rPr>
            </a:br>
            <a:r>
              <a:rPr lang="en-US" sz="1400" b="1">
                <a:latin typeface="Arial Narrow" charset="0"/>
                <a:cs typeface="Arial Narrow" charset="0"/>
              </a:rPr>
              <a:t>(Optical)</a:t>
            </a:r>
          </a:p>
          <a:p>
            <a:pPr algn="ctr"/>
            <a:r>
              <a:rPr lang="en-US" sz="1400" b="1">
                <a:latin typeface="Arial Narrow" charset="0"/>
                <a:cs typeface="Arial Narrow" charset="0"/>
              </a:rPr>
              <a:t>  200 TB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697967" y="3323592"/>
            <a:ext cx="722313" cy="793751"/>
          </a:xfrm>
          <a:prstGeom prst="rect">
            <a:avLst/>
          </a:prstGeom>
          <a:solidFill>
            <a:srgbClr val="FF8B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>
              <a:defRPr/>
            </a:pPr>
            <a:endParaRPr lang="en-AU" sz="1400" b="1" dirty="0">
              <a:solidFill>
                <a:schemeClr val="tx1"/>
              </a:solidFill>
              <a:latin typeface="Arial Narrow"/>
              <a:cs typeface="Arial Narrow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6770989" y="2277955"/>
            <a:ext cx="63500" cy="1039284"/>
          </a:xfrm>
          <a:prstGeom prst="rect">
            <a:avLst/>
          </a:prstGeom>
          <a:solidFill>
            <a:srgbClr val="B9CDE5"/>
          </a:solidFill>
          <a:ln w="9525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lIns="91428" tIns="45714" rIns="91428" bIns="45714"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71" name="Group 29"/>
          <p:cNvGrpSpPr>
            <a:grpSpLocks/>
          </p:cNvGrpSpPr>
          <p:nvPr/>
        </p:nvGrpSpPr>
        <p:grpSpPr bwMode="auto">
          <a:xfrm>
            <a:off x="7264713" y="3689777"/>
            <a:ext cx="835025" cy="919592"/>
            <a:chOff x="7358567" y="3671513"/>
            <a:chExt cx="841577" cy="808086"/>
          </a:xfrm>
        </p:grpSpPr>
        <p:grpSp>
          <p:nvGrpSpPr>
            <p:cNvPr id="72" name="Group 33"/>
            <p:cNvGrpSpPr>
              <a:grpSpLocks/>
            </p:cNvGrpSpPr>
            <p:nvPr/>
          </p:nvGrpSpPr>
          <p:grpSpPr bwMode="auto">
            <a:xfrm>
              <a:off x="7360047" y="3696256"/>
              <a:ext cx="749089" cy="783343"/>
              <a:chOff x="7545570" y="5638471"/>
              <a:chExt cx="898906" cy="824145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7545714" y="5637878"/>
                <a:ext cx="437748" cy="82385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Arial Narrow"/>
                  <a:cs typeface="Arial Narrow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939303" y="5637878"/>
                <a:ext cx="276472" cy="82385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Arial Narrow"/>
                  <a:cs typeface="Arial Narrow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215776" y="5643749"/>
                <a:ext cx="228473" cy="80623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73" name="Rectangle 72"/>
            <p:cNvSpPr/>
            <p:nvPr/>
          </p:nvSpPr>
          <p:spPr bwMode="auto">
            <a:xfrm>
              <a:off x="7358567" y="3695693"/>
              <a:ext cx="761579" cy="783064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Arial Narrow"/>
                <a:cs typeface="Arial Narrow"/>
              </a:endParaRPr>
            </a:p>
          </p:txBody>
        </p:sp>
        <p:sp>
          <p:nvSpPr>
            <p:cNvPr id="74" name="TextBox 35"/>
            <p:cNvSpPr txBox="1">
              <a:spLocks noChangeArrowheads="1"/>
            </p:cNvSpPr>
            <p:nvPr/>
          </p:nvSpPr>
          <p:spPr bwMode="auto">
            <a:xfrm>
              <a:off x="7494307" y="3671513"/>
              <a:ext cx="705837" cy="649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r>
                <a:rPr lang="en-US" sz="1400" b="1">
                  <a:latin typeface="Arial Narrow" charset="0"/>
                  <a:cs typeface="Arial Narrow" charset="0"/>
                </a:rPr>
                <a:t>Water</a:t>
              </a:r>
            </a:p>
            <a:p>
              <a:r>
                <a:rPr lang="en-US" sz="1400" b="1">
                  <a:latin typeface="Arial Narrow" charset="0"/>
                  <a:cs typeface="Arial Narrow" charset="0"/>
                </a:rPr>
                <a:t>Ocean</a:t>
              </a:r>
            </a:p>
            <a:p>
              <a:r>
                <a:rPr lang="en-US" sz="1400" b="1">
                  <a:latin typeface="Arial Narrow" charset="0"/>
                  <a:cs typeface="Arial Narrow" charset="0"/>
                </a:rPr>
                <a:t>1.5 PB</a:t>
              </a:r>
            </a:p>
          </p:txBody>
        </p:sp>
      </p:grpSp>
      <p:sp>
        <p:nvSpPr>
          <p:cNvPr id="78" name="Rectangle 77"/>
          <p:cNvSpPr/>
          <p:nvPr/>
        </p:nvSpPr>
        <p:spPr bwMode="auto">
          <a:xfrm>
            <a:off x="7275814" y="2936249"/>
            <a:ext cx="152400" cy="781049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7428225" y="2936249"/>
            <a:ext cx="377825" cy="781049"/>
          </a:xfrm>
          <a:prstGeom prst="rect">
            <a:avLst/>
          </a:prstGeom>
          <a:solidFill>
            <a:schemeClr val="accent3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7793350" y="2936249"/>
            <a:ext cx="225425" cy="7810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7266299" y="2589115"/>
            <a:ext cx="746125" cy="1128183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7275825" y="2589104"/>
            <a:ext cx="746125" cy="996949"/>
          </a:xfrm>
          <a:prstGeom prst="rect">
            <a:avLst/>
          </a:prstGeom>
          <a:solidFill>
            <a:srgbClr val="B9CDE5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83" name="TextBox 41"/>
          <p:cNvSpPr txBox="1">
            <a:spLocks noChangeArrowheads="1"/>
          </p:cNvSpPr>
          <p:nvPr/>
        </p:nvSpPr>
        <p:spPr bwMode="auto">
          <a:xfrm>
            <a:off x="7207554" y="2798653"/>
            <a:ext cx="1079500" cy="52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400" b="1">
                <a:latin typeface="Arial Narrow" charset="0"/>
                <a:cs typeface="Arial Narrow" charset="0"/>
              </a:rPr>
              <a:t>Atmosphere</a:t>
            </a:r>
          </a:p>
          <a:p>
            <a:pPr algn="ctr"/>
            <a:r>
              <a:rPr lang="en-US" sz="1400" b="1">
                <a:latin typeface="Arial Narrow" charset="0"/>
                <a:cs typeface="Arial Narrow" charset="0"/>
              </a:rPr>
              <a:t>2.4 PB</a:t>
            </a:r>
            <a:endParaRPr lang="en-US" sz="1200" b="1">
              <a:latin typeface="Arial Narrow" charset="0"/>
              <a:cs typeface="Arial Narrow" charset="0"/>
            </a:endParaRPr>
          </a:p>
        </p:txBody>
      </p:sp>
      <p:sp>
        <p:nvSpPr>
          <p:cNvPr id="84" name="TextBox 44"/>
          <p:cNvSpPr txBox="1">
            <a:spLocks noChangeArrowheads="1"/>
          </p:cNvSpPr>
          <p:nvPr/>
        </p:nvSpPr>
        <p:spPr bwMode="auto">
          <a:xfrm>
            <a:off x="6726539" y="6035043"/>
            <a:ext cx="914400" cy="2769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endParaRPr lang="en-US" sz="1200" b="1"/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6712252" y="3323587"/>
            <a:ext cx="112712" cy="774700"/>
          </a:xfrm>
          <a:prstGeom prst="rect">
            <a:avLst/>
          </a:prstGeom>
          <a:solidFill>
            <a:srgbClr val="FAC090"/>
          </a:solidFill>
          <a:ln w="9525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lIns="91428" tIns="45714" rIns="91428" bIns="45714"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6" name="TextBox 44"/>
          <p:cNvSpPr txBox="1">
            <a:spLocks noChangeArrowheads="1"/>
          </p:cNvSpPr>
          <p:nvPr/>
        </p:nvSpPr>
        <p:spPr bwMode="auto">
          <a:xfrm>
            <a:off x="6639227" y="3243158"/>
            <a:ext cx="792162" cy="1107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AU" sz="1400" b="1">
                <a:latin typeface="Arial Narrow" charset="0"/>
                <a:cs typeface="Arial Narrow" charset="0"/>
              </a:rPr>
              <a:t>Earth Observ.   </a:t>
            </a:r>
            <a:br>
              <a:rPr lang="en-AU" sz="1400" b="1">
                <a:latin typeface="Arial Narrow" charset="0"/>
                <a:cs typeface="Arial Narrow" charset="0"/>
              </a:rPr>
            </a:br>
            <a:r>
              <a:rPr lang="en-AU" sz="1400" b="1">
                <a:latin typeface="Arial Narrow" charset="0"/>
                <a:cs typeface="Arial Narrow" charset="0"/>
              </a:rPr>
              <a:t> 2 PB</a:t>
            </a:r>
          </a:p>
          <a:p>
            <a:pPr algn="ctr"/>
            <a:endParaRPr lang="en-AU"/>
          </a:p>
        </p:txBody>
      </p:sp>
      <p:sp>
        <p:nvSpPr>
          <p:cNvPr id="87" name="TextBox 45"/>
          <p:cNvSpPr txBox="1">
            <a:spLocks noChangeArrowheads="1"/>
          </p:cNvSpPr>
          <p:nvPr/>
        </p:nvSpPr>
        <p:spPr bwMode="auto">
          <a:xfrm>
            <a:off x="6966253" y="4737525"/>
            <a:ext cx="787400" cy="1107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AU" sz="1400" b="1">
                <a:latin typeface="Arial Narrow" charset="0"/>
                <a:cs typeface="Arial Narrow" charset="0"/>
              </a:rPr>
              <a:t>Marine</a:t>
            </a:r>
            <a:br>
              <a:rPr lang="en-AU" sz="1400" b="1">
                <a:latin typeface="Arial Narrow" charset="0"/>
                <a:cs typeface="Arial Narrow" charset="0"/>
              </a:rPr>
            </a:br>
            <a:r>
              <a:rPr lang="en-AU" sz="1400" b="1">
                <a:latin typeface="Arial Narrow" charset="0"/>
                <a:cs typeface="Arial Narrow" charset="0"/>
              </a:rPr>
              <a:t>Videos 10 TB</a:t>
            </a:r>
          </a:p>
          <a:p>
            <a:endParaRPr lang="en-AU"/>
          </a:p>
        </p:txBody>
      </p:sp>
      <p:sp>
        <p:nvSpPr>
          <p:cNvPr id="88" name="TextBox 46"/>
          <p:cNvSpPr txBox="1">
            <a:spLocks noChangeArrowheads="1"/>
          </p:cNvSpPr>
          <p:nvPr/>
        </p:nvSpPr>
        <p:spPr bwMode="auto">
          <a:xfrm>
            <a:off x="7650464" y="5520691"/>
            <a:ext cx="1093788" cy="89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AU" sz="1400" b="1">
                <a:latin typeface="Arial Narrow" charset="0"/>
                <a:cs typeface="Arial Narrow" charset="0"/>
              </a:rPr>
              <a:t>Geophysics </a:t>
            </a:r>
            <a:br>
              <a:rPr lang="en-AU" sz="1400" b="1">
                <a:latin typeface="Arial Narrow" charset="0"/>
                <a:cs typeface="Arial Narrow" charset="0"/>
              </a:rPr>
            </a:br>
            <a:r>
              <a:rPr lang="en-AU" sz="1400" b="1">
                <a:latin typeface="Arial Narrow" charset="0"/>
                <a:cs typeface="Arial Narrow" charset="0"/>
              </a:rPr>
              <a:t>300 TB</a:t>
            </a:r>
          </a:p>
          <a:p>
            <a:pPr algn="ctr"/>
            <a:endParaRPr lang="en-AU"/>
          </a:p>
        </p:txBody>
      </p:sp>
      <p:sp>
        <p:nvSpPr>
          <p:cNvPr id="89" name="Freeform 88"/>
          <p:cNvSpPr/>
          <p:nvPr/>
        </p:nvSpPr>
        <p:spPr>
          <a:xfrm>
            <a:off x="8115609" y="5440255"/>
            <a:ext cx="3175" cy="201084"/>
          </a:xfrm>
          <a:custGeom>
            <a:avLst/>
            <a:gdLst>
              <a:gd name="connsiteX0" fmla="*/ 0 w 846131"/>
              <a:gd name="connsiteY0" fmla="*/ 875399 h 875399"/>
              <a:gd name="connsiteX1" fmla="*/ 494393 w 846131"/>
              <a:gd name="connsiteY1" fmla="*/ 290291 h 875399"/>
              <a:gd name="connsiteX2" fmla="*/ 839107 w 846131"/>
              <a:gd name="connsiteY2" fmla="*/ 6 h 875399"/>
              <a:gd name="connsiteX3" fmla="*/ 734785 w 846131"/>
              <a:gd name="connsiteY3" fmla="*/ 281220 h 875399"/>
              <a:gd name="connsiteX4" fmla="*/ 734785 w 846131"/>
              <a:gd name="connsiteY4" fmla="*/ 281220 h 875399"/>
              <a:gd name="connsiteX5" fmla="*/ 621393 w 846131"/>
              <a:gd name="connsiteY5" fmla="*/ 344720 h 875399"/>
              <a:gd name="connsiteX0" fmla="*/ 0 w 734785"/>
              <a:gd name="connsiteY0" fmla="*/ 631237 h 631237"/>
              <a:gd name="connsiteX1" fmla="*/ 494393 w 734785"/>
              <a:gd name="connsiteY1" fmla="*/ 46129 h 631237"/>
              <a:gd name="connsiteX2" fmla="*/ 734785 w 734785"/>
              <a:gd name="connsiteY2" fmla="*/ 37058 h 631237"/>
              <a:gd name="connsiteX3" fmla="*/ 734785 w 734785"/>
              <a:gd name="connsiteY3" fmla="*/ 37058 h 631237"/>
              <a:gd name="connsiteX4" fmla="*/ 621393 w 734785"/>
              <a:gd name="connsiteY4" fmla="*/ 100558 h 631237"/>
              <a:gd name="connsiteX0" fmla="*/ 0 w 734785"/>
              <a:gd name="connsiteY0" fmla="*/ 594179 h 594179"/>
              <a:gd name="connsiteX1" fmla="*/ 734785 w 734785"/>
              <a:gd name="connsiteY1" fmla="*/ 0 h 594179"/>
              <a:gd name="connsiteX2" fmla="*/ 734785 w 734785"/>
              <a:gd name="connsiteY2" fmla="*/ 0 h 594179"/>
              <a:gd name="connsiteX3" fmla="*/ 621393 w 734785"/>
              <a:gd name="connsiteY3" fmla="*/ 63500 h 594179"/>
              <a:gd name="connsiteX0" fmla="*/ 0 w 734785"/>
              <a:gd name="connsiteY0" fmla="*/ 594179 h 594179"/>
              <a:gd name="connsiteX1" fmla="*/ 734785 w 734785"/>
              <a:gd name="connsiteY1" fmla="*/ 0 h 594179"/>
              <a:gd name="connsiteX2" fmla="*/ 621393 w 734785"/>
              <a:gd name="connsiteY2" fmla="*/ 63500 h 594179"/>
              <a:gd name="connsiteX0" fmla="*/ 0 w 875393"/>
              <a:gd name="connsiteY0" fmla="*/ 975179 h 975179"/>
              <a:gd name="connsiteX1" fmla="*/ 734785 w 875393"/>
              <a:gd name="connsiteY1" fmla="*/ 381000 h 975179"/>
              <a:gd name="connsiteX2" fmla="*/ 875393 w 875393"/>
              <a:gd name="connsiteY2" fmla="*/ 0 h 975179"/>
              <a:gd name="connsiteX0" fmla="*/ 0 w 861786"/>
              <a:gd name="connsiteY0" fmla="*/ 884464 h 884464"/>
              <a:gd name="connsiteX1" fmla="*/ 734785 w 861786"/>
              <a:gd name="connsiteY1" fmla="*/ 290285 h 884464"/>
              <a:gd name="connsiteX2" fmla="*/ 861786 w 861786"/>
              <a:gd name="connsiteY2" fmla="*/ 0 h 884464"/>
              <a:gd name="connsiteX0" fmla="*/ 0 w 127001"/>
              <a:gd name="connsiteY0" fmla="*/ 290285 h 290285"/>
              <a:gd name="connsiteX1" fmla="*/ 127001 w 127001"/>
              <a:gd name="connsiteY1" fmla="*/ 0 h 290285"/>
              <a:gd name="connsiteX0" fmla="*/ 20765 w 72841"/>
              <a:gd name="connsiteY0" fmla="*/ 444499 h 444499"/>
              <a:gd name="connsiteX1" fmla="*/ 7159 w 72841"/>
              <a:gd name="connsiteY1" fmla="*/ 0 h 444499"/>
              <a:gd name="connsiteX0" fmla="*/ 67290 w 104085"/>
              <a:gd name="connsiteY0" fmla="*/ 444499 h 444499"/>
              <a:gd name="connsiteX1" fmla="*/ 53684 w 104085"/>
              <a:gd name="connsiteY1" fmla="*/ 0 h 444499"/>
              <a:gd name="connsiteX0" fmla="*/ 63326 w 100536"/>
              <a:gd name="connsiteY0" fmla="*/ 399142 h 399142"/>
              <a:gd name="connsiteX1" fmla="*/ 54255 w 100536"/>
              <a:gd name="connsiteY1" fmla="*/ 0 h 399142"/>
              <a:gd name="connsiteX0" fmla="*/ 63326 w 100536"/>
              <a:gd name="connsiteY0" fmla="*/ 716642 h 716642"/>
              <a:gd name="connsiteX1" fmla="*/ 54255 w 100536"/>
              <a:gd name="connsiteY1" fmla="*/ 0 h 716642"/>
              <a:gd name="connsiteX0" fmla="*/ 234795 w 253948"/>
              <a:gd name="connsiteY0" fmla="*/ 716642 h 716642"/>
              <a:gd name="connsiteX1" fmla="*/ 225724 w 253948"/>
              <a:gd name="connsiteY1" fmla="*/ 0 h 716642"/>
              <a:gd name="connsiteX0" fmla="*/ 188670 w 238564"/>
              <a:gd name="connsiteY0" fmla="*/ 557892 h 557892"/>
              <a:gd name="connsiteX1" fmla="*/ 238564 w 238564"/>
              <a:gd name="connsiteY1" fmla="*/ 0 h 557892"/>
              <a:gd name="connsiteX0" fmla="*/ 247855 w 297749"/>
              <a:gd name="connsiteY0" fmla="*/ 557892 h 557892"/>
              <a:gd name="connsiteX1" fmla="*/ 297749 w 297749"/>
              <a:gd name="connsiteY1" fmla="*/ 0 h 557892"/>
              <a:gd name="connsiteX0" fmla="*/ 227098 w 308742"/>
              <a:gd name="connsiteY0" fmla="*/ 521606 h 521606"/>
              <a:gd name="connsiteX1" fmla="*/ 308742 w 308742"/>
              <a:gd name="connsiteY1" fmla="*/ 0 h 521606"/>
              <a:gd name="connsiteX0" fmla="*/ 209908 w 318766"/>
              <a:gd name="connsiteY0" fmla="*/ 521606 h 521606"/>
              <a:gd name="connsiteX1" fmla="*/ 318766 w 318766"/>
              <a:gd name="connsiteY1" fmla="*/ 0 h 521606"/>
              <a:gd name="connsiteX0" fmla="*/ 304304 w 304304"/>
              <a:gd name="connsiteY0" fmla="*/ 566963 h 566963"/>
              <a:gd name="connsiteX1" fmla="*/ 272555 w 304304"/>
              <a:gd name="connsiteY1" fmla="*/ 0 h 566963"/>
              <a:gd name="connsiteX0" fmla="*/ 164605 w 350570"/>
              <a:gd name="connsiteY0" fmla="*/ 576034 h 576034"/>
              <a:gd name="connsiteX1" fmla="*/ 350570 w 350570"/>
              <a:gd name="connsiteY1" fmla="*/ 0 h 576034"/>
              <a:gd name="connsiteX0" fmla="*/ 10625 w 338092"/>
              <a:gd name="connsiteY0" fmla="*/ 576034 h 576034"/>
              <a:gd name="connsiteX1" fmla="*/ 196590 w 338092"/>
              <a:gd name="connsiteY1" fmla="*/ 0 h 576034"/>
              <a:gd name="connsiteX0" fmla="*/ 0 w 381795"/>
              <a:gd name="connsiteY0" fmla="*/ 576034 h 576034"/>
              <a:gd name="connsiteX1" fmla="*/ 185965 w 381795"/>
              <a:gd name="connsiteY1" fmla="*/ 0 h 576034"/>
              <a:gd name="connsiteX0" fmla="*/ 0 w 254074"/>
              <a:gd name="connsiteY0" fmla="*/ 581326 h 581326"/>
              <a:gd name="connsiteX1" fmla="*/ 757 w 254074"/>
              <a:gd name="connsiteY1" fmla="*/ 0 h 581326"/>
              <a:gd name="connsiteX0" fmla="*/ 36285 w 268244"/>
              <a:gd name="connsiteY0" fmla="*/ 671284 h 671284"/>
              <a:gd name="connsiteX1" fmla="*/ 0 w 268244"/>
              <a:gd name="connsiteY1" fmla="*/ 0 h 671284"/>
              <a:gd name="connsiteX0" fmla="*/ 36285 w 177950"/>
              <a:gd name="connsiteY0" fmla="*/ 671284 h 671284"/>
              <a:gd name="connsiteX1" fmla="*/ 0 w 177950"/>
              <a:gd name="connsiteY1" fmla="*/ 0 h 671284"/>
              <a:gd name="connsiteX0" fmla="*/ 120734 w 199091"/>
              <a:gd name="connsiteY0" fmla="*/ 161329 h 161329"/>
              <a:gd name="connsiteX1" fmla="*/ 0 w 199091"/>
              <a:gd name="connsiteY1" fmla="*/ 0 h 161329"/>
              <a:gd name="connsiteX0" fmla="*/ 33038 w 177229"/>
              <a:gd name="connsiteY0" fmla="*/ 177569 h 177569"/>
              <a:gd name="connsiteX1" fmla="*/ 0 w 177229"/>
              <a:gd name="connsiteY1" fmla="*/ 0 h 177569"/>
              <a:gd name="connsiteX0" fmla="*/ 33038 w 204648"/>
              <a:gd name="connsiteY0" fmla="*/ 177569 h 177569"/>
              <a:gd name="connsiteX1" fmla="*/ 0 w 204648"/>
              <a:gd name="connsiteY1" fmla="*/ 0 h 177569"/>
              <a:gd name="connsiteX0" fmla="*/ 33038 w 33313"/>
              <a:gd name="connsiteY0" fmla="*/ 177569 h 177569"/>
              <a:gd name="connsiteX1" fmla="*/ 0 w 33313"/>
              <a:gd name="connsiteY1" fmla="*/ 0 h 177569"/>
              <a:gd name="connsiteX0" fmla="*/ 7054 w 8317"/>
              <a:gd name="connsiteY0" fmla="*/ 177569 h 177569"/>
              <a:gd name="connsiteX1" fmla="*/ 0 w 8317"/>
              <a:gd name="connsiteY1" fmla="*/ 0 h 177569"/>
              <a:gd name="connsiteX0" fmla="*/ 670 w 4848"/>
              <a:gd name="connsiteY0" fmla="*/ 10000 h 10000"/>
              <a:gd name="connsiteX1" fmla="*/ 0 w 4848"/>
              <a:gd name="connsiteY1" fmla="*/ 0 h 10000"/>
              <a:gd name="connsiteX0" fmla="*/ 4621 w 8083"/>
              <a:gd name="connsiteY0" fmla="*/ 10000 h 10000"/>
              <a:gd name="connsiteX1" fmla="*/ 3239 w 8083"/>
              <a:gd name="connsiteY1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83" h="10000">
                <a:moveTo>
                  <a:pt x="4621" y="10000"/>
                </a:moveTo>
                <a:cubicBezTo>
                  <a:pt x="-10982" y="2441"/>
                  <a:pt x="19274" y="8508"/>
                  <a:pt x="3239" y="0"/>
                </a:cubicBezTo>
              </a:path>
            </a:pathLst>
          </a:custGeom>
          <a:ln>
            <a:solidFill>
              <a:srgbClr val="FFC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90" name="Freeform 89"/>
          <p:cNvSpPr/>
          <p:nvPr/>
        </p:nvSpPr>
        <p:spPr>
          <a:xfrm>
            <a:off x="7225015" y="4604173"/>
            <a:ext cx="6350" cy="226483"/>
          </a:xfrm>
          <a:custGeom>
            <a:avLst/>
            <a:gdLst>
              <a:gd name="connsiteX0" fmla="*/ 0 w 846131"/>
              <a:gd name="connsiteY0" fmla="*/ 875399 h 875399"/>
              <a:gd name="connsiteX1" fmla="*/ 494393 w 846131"/>
              <a:gd name="connsiteY1" fmla="*/ 290291 h 875399"/>
              <a:gd name="connsiteX2" fmla="*/ 839107 w 846131"/>
              <a:gd name="connsiteY2" fmla="*/ 6 h 875399"/>
              <a:gd name="connsiteX3" fmla="*/ 734785 w 846131"/>
              <a:gd name="connsiteY3" fmla="*/ 281220 h 875399"/>
              <a:gd name="connsiteX4" fmla="*/ 734785 w 846131"/>
              <a:gd name="connsiteY4" fmla="*/ 281220 h 875399"/>
              <a:gd name="connsiteX5" fmla="*/ 621393 w 846131"/>
              <a:gd name="connsiteY5" fmla="*/ 344720 h 875399"/>
              <a:gd name="connsiteX0" fmla="*/ 0 w 734785"/>
              <a:gd name="connsiteY0" fmla="*/ 631237 h 631237"/>
              <a:gd name="connsiteX1" fmla="*/ 494393 w 734785"/>
              <a:gd name="connsiteY1" fmla="*/ 46129 h 631237"/>
              <a:gd name="connsiteX2" fmla="*/ 734785 w 734785"/>
              <a:gd name="connsiteY2" fmla="*/ 37058 h 631237"/>
              <a:gd name="connsiteX3" fmla="*/ 734785 w 734785"/>
              <a:gd name="connsiteY3" fmla="*/ 37058 h 631237"/>
              <a:gd name="connsiteX4" fmla="*/ 621393 w 734785"/>
              <a:gd name="connsiteY4" fmla="*/ 100558 h 631237"/>
              <a:gd name="connsiteX0" fmla="*/ 0 w 734785"/>
              <a:gd name="connsiteY0" fmla="*/ 594179 h 594179"/>
              <a:gd name="connsiteX1" fmla="*/ 734785 w 734785"/>
              <a:gd name="connsiteY1" fmla="*/ 0 h 594179"/>
              <a:gd name="connsiteX2" fmla="*/ 734785 w 734785"/>
              <a:gd name="connsiteY2" fmla="*/ 0 h 594179"/>
              <a:gd name="connsiteX3" fmla="*/ 621393 w 734785"/>
              <a:gd name="connsiteY3" fmla="*/ 63500 h 594179"/>
              <a:gd name="connsiteX0" fmla="*/ 0 w 734785"/>
              <a:gd name="connsiteY0" fmla="*/ 594179 h 594179"/>
              <a:gd name="connsiteX1" fmla="*/ 734785 w 734785"/>
              <a:gd name="connsiteY1" fmla="*/ 0 h 594179"/>
              <a:gd name="connsiteX2" fmla="*/ 621393 w 734785"/>
              <a:gd name="connsiteY2" fmla="*/ 63500 h 594179"/>
              <a:gd name="connsiteX0" fmla="*/ 0 w 875393"/>
              <a:gd name="connsiteY0" fmla="*/ 975179 h 975179"/>
              <a:gd name="connsiteX1" fmla="*/ 734785 w 875393"/>
              <a:gd name="connsiteY1" fmla="*/ 381000 h 975179"/>
              <a:gd name="connsiteX2" fmla="*/ 875393 w 875393"/>
              <a:gd name="connsiteY2" fmla="*/ 0 h 975179"/>
              <a:gd name="connsiteX0" fmla="*/ 0 w 861786"/>
              <a:gd name="connsiteY0" fmla="*/ 884464 h 884464"/>
              <a:gd name="connsiteX1" fmla="*/ 734785 w 861786"/>
              <a:gd name="connsiteY1" fmla="*/ 290285 h 884464"/>
              <a:gd name="connsiteX2" fmla="*/ 861786 w 861786"/>
              <a:gd name="connsiteY2" fmla="*/ 0 h 884464"/>
              <a:gd name="connsiteX0" fmla="*/ 0 w 127001"/>
              <a:gd name="connsiteY0" fmla="*/ 290285 h 290285"/>
              <a:gd name="connsiteX1" fmla="*/ 127001 w 127001"/>
              <a:gd name="connsiteY1" fmla="*/ 0 h 290285"/>
              <a:gd name="connsiteX0" fmla="*/ 20765 w 72841"/>
              <a:gd name="connsiteY0" fmla="*/ 444499 h 444499"/>
              <a:gd name="connsiteX1" fmla="*/ 7159 w 72841"/>
              <a:gd name="connsiteY1" fmla="*/ 0 h 444499"/>
              <a:gd name="connsiteX0" fmla="*/ 67290 w 104085"/>
              <a:gd name="connsiteY0" fmla="*/ 444499 h 444499"/>
              <a:gd name="connsiteX1" fmla="*/ 53684 w 104085"/>
              <a:gd name="connsiteY1" fmla="*/ 0 h 444499"/>
              <a:gd name="connsiteX0" fmla="*/ 63326 w 100536"/>
              <a:gd name="connsiteY0" fmla="*/ 399142 h 399142"/>
              <a:gd name="connsiteX1" fmla="*/ 54255 w 100536"/>
              <a:gd name="connsiteY1" fmla="*/ 0 h 399142"/>
              <a:gd name="connsiteX0" fmla="*/ 63326 w 100536"/>
              <a:gd name="connsiteY0" fmla="*/ 716642 h 716642"/>
              <a:gd name="connsiteX1" fmla="*/ 54255 w 100536"/>
              <a:gd name="connsiteY1" fmla="*/ 0 h 716642"/>
              <a:gd name="connsiteX0" fmla="*/ 234795 w 253948"/>
              <a:gd name="connsiteY0" fmla="*/ 716642 h 716642"/>
              <a:gd name="connsiteX1" fmla="*/ 225724 w 253948"/>
              <a:gd name="connsiteY1" fmla="*/ 0 h 716642"/>
              <a:gd name="connsiteX0" fmla="*/ 188670 w 238564"/>
              <a:gd name="connsiteY0" fmla="*/ 557892 h 557892"/>
              <a:gd name="connsiteX1" fmla="*/ 238564 w 238564"/>
              <a:gd name="connsiteY1" fmla="*/ 0 h 557892"/>
              <a:gd name="connsiteX0" fmla="*/ 247855 w 297749"/>
              <a:gd name="connsiteY0" fmla="*/ 557892 h 557892"/>
              <a:gd name="connsiteX1" fmla="*/ 297749 w 297749"/>
              <a:gd name="connsiteY1" fmla="*/ 0 h 557892"/>
              <a:gd name="connsiteX0" fmla="*/ 138339 w 374197"/>
              <a:gd name="connsiteY0" fmla="*/ 403678 h 403678"/>
              <a:gd name="connsiteX1" fmla="*/ 374197 w 374197"/>
              <a:gd name="connsiteY1" fmla="*/ 0 h 403678"/>
              <a:gd name="connsiteX0" fmla="*/ 7791 w 243649"/>
              <a:gd name="connsiteY0" fmla="*/ 403678 h 403678"/>
              <a:gd name="connsiteX1" fmla="*/ 243649 w 243649"/>
              <a:gd name="connsiteY1" fmla="*/ 0 h 403678"/>
              <a:gd name="connsiteX0" fmla="*/ 118358 w 354216"/>
              <a:gd name="connsiteY0" fmla="*/ 403678 h 403678"/>
              <a:gd name="connsiteX1" fmla="*/ 354216 w 354216"/>
              <a:gd name="connsiteY1" fmla="*/ 0 h 403678"/>
              <a:gd name="connsiteX0" fmla="*/ 179249 w 310785"/>
              <a:gd name="connsiteY0" fmla="*/ 399142 h 399142"/>
              <a:gd name="connsiteX1" fmla="*/ 310785 w 310785"/>
              <a:gd name="connsiteY1" fmla="*/ 0 h 399142"/>
              <a:gd name="connsiteX0" fmla="*/ 315869 w 315869"/>
              <a:gd name="connsiteY0" fmla="*/ 404434 h 404434"/>
              <a:gd name="connsiteX1" fmla="*/ 251614 w 315869"/>
              <a:gd name="connsiteY1" fmla="*/ 0 h 404434"/>
              <a:gd name="connsiteX0" fmla="*/ 281698 w 296435"/>
              <a:gd name="connsiteY0" fmla="*/ 404434 h 404434"/>
              <a:gd name="connsiteX1" fmla="*/ 217443 w 296435"/>
              <a:gd name="connsiteY1" fmla="*/ 0 h 404434"/>
              <a:gd name="connsiteX0" fmla="*/ 255739 w 271077"/>
              <a:gd name="connsiteY0" fmla="*/ 199938 h 199938"/>
              <a:gd name="connsiteX1" fmla="*/ 223771 w 271077"/>
              <a:gd name="connsiteY1" fmla="*/ 0 h 199938"/>
              <a:gd name="connsiteX0" fmla="*/ 31968 w 86565"/>
              <a:gd name="connsiteY0" fmla="*/ 199938 h 199938"/>
              <a:gd name="connsiteX1" fmla="*/ 0 w 86565"/>
              <a:gd name="connsiteY1" fmla="*/ 0 h 199938"/>
              <a:gd name="connsiteX0" fmla="*/ 31968 w 31968"/>
              <a:gd name="connsiteY0" fmla="*/ 199938 h 199938"/>
              <a:gd name="connsiteX1" fmla="*/ 0 w 31968"/>
              <a:gd name="connsiteY1" fmla="*/ 0 h 199938"/>
              <a:gd name="connsiteX0" fmla="*/ 5984 w 11405"/>
              <a:gd name="connsiteY0" fmla="*/ 199938 h 199938"/>
              <a:gd name="connsiteX1" fmla="*/ 0 w 11405"/>
              <a:gd name="connsiteY1" fmla="*/ 0 h 199938"/>
              <a:gd name="connsiteX0" fmla="*/ 5984 w 8523"/>
              <a:gd name="connsiteY0" fmla="*/ 199938 h 199938"/>
              <a:gd name="connsiteX1" fmla="*/ 0 w 8523"/>
              <a:gd name="connsiteY1" fmla="*/ 0 h 199938"/>
              <a:gd name="connsiteX0" fmla="*/ 7021 w 7021"/>
              <a:gd name="connsiteY0" fmla="*/ 10000 h 10000"/>
              <a:gd name="connsiteX1" fmla="*/ 0 w 7021"/>
              <a:gd name="connsiteY1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21" h="10000">
                <a:moveTo>
                  <a:pt x="7021" y="10000"/>
                </a:moveTo>
                <a:cubicBezTo>
                  <a:pt x="-38" y="4031"/>
                  <a:pt x="6640" y="9022"/>
                  <a:pt x="0" y="0"/>
                </a:cubicBezTo>
              </a:path>
            </a:pathLst>
          </a:custGeom>
          <a:ln>
            <a:solidFill>
              <a:srgbClr val="FFC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91" name="Freeform 90"/>
          <p:cNvSpPr/>
          <p:nvPr/>
        </p:nvSpPr>
        <p:spPr>
          <a:xfrm>
            <a:off x="8126714" y="3986104"/>
            <a:ext cx="146050" cy="0"/>
          </a:xfrm>
          <a:custGeom>
            <a:avLst/>
            <a:gdLst>
              <a:gd name="connsiteX0" fmla="*/ 0 w 846131"/>
              <a:gd name="connsiteY0" fmla="*/ 875399 h 875399"/>
              <a:gd name="connsiteX1" fmla="*/ 494393 w 846131"/>
              <a:gd name="connsiteY1" fmla="*/ 290291 h 875399"/>
              <a:gd name="connsiteX2" fmla="*/ 839107 w 846131"/>
              <a:gd name="connsiteY2" fmla="*/ 6 h 875399"/>
              <a:gd name="connsiteX3" fmla="*/ 734785 w 846131"/>
              <a:gd name="connsiteY3" fmla="*/ 281220 h 875399"/>
              <a:gd name="connsiteX4" fmla="*/ 734785 w 846131"/>
              <a:gd name="connsiteY4" fmla="*/ 281220 h 875399"/>
              <a:gd name="connsiteX5" fmla="*/ 621393 w 846131"/>
              <a:gd name="connsiteY5" fmla="*/ 344720 h 875399"/>
              <a:gd name="connsiteX0" fmla="*/ 0 w 734785"/>
              <a:gd name="connsiteY0" fmla="*/ 631237 h 631237"/>
              <a:gd name="connsiteX1" fmla="*/ 494393 w 734785"/>
              <a:gd name="connsiteY1" fmla="*/ 46129 h 631237"/>
              <a:gd name="connsiteX2" fmla="*/ 734785 w 734785"/>
              <a:gd name="connsiteY2" fmla="*/ 37058 h 631237"/>
              <a:gd name="connsiteX3" fmla="*/ 734785 w 734785"/>
              <a:gd name="connsiteY3" fmla="*/ 37058 h 631237"/>
              <a:gd name="connsiteX4" fmla="*/ 621393 w 734785"/>
              <a:gd name="connsiteY4" fmla="*/ 100558 h 631237"/>
              <a:gd name="connsiteX0" fmla="*/ 0 w 734785"/>
              <a:gd name="connsiteY0" fmla="*/ 594179 h 594179"/>
              <a:gd name="connsiteX1" fmla="*/ 734785 w 734785"/>
              <a:gd name="connsiteY1" fmla="*/ 0 h 594179"/>
              <a:gd name="connsiteX2" fmla="*/ 734785 w 734785"/>
              <a:gd name="connsiteY2" fmla="*/ 0 h 594179"/>
              <a:gd name="connsiteX3" fmla="*/ 621393 w 734785"/>
              <a:gd name="connsiteY3" fmla="*/ 63500 h 594179"/>
              <a:gd name="connsiteX0" fmla="*/ 0 w 734785"/>
              <a:gd name="connsiteY0" fmla="*/ 594179 h 594179"/>
              <a:gd name="connsiteX1" fmla="*/ 734785 w 734785"/>
              <a:gd name="connsiteY1" fmla="*/ 0 h 594179"/>
              <a:gd name="connsiteX2" fmla="*/ 621393 w 734785"/>
              <a:gd name="connsiteY2" fmla="*/ 63500 h 594179"/>
              <a:gd name="connsiteX0" fmla="*/ 0 w 875393"/>
              <a:gd name="connsiteY0" fmla="*/ 975179 h 975179"/>
              <a:gd name="connsiteX1" fmla="*/ 734785 w 875393"/>
              <a:gd name="connsiteY1" fmla="*/ 381000 h 975179"/>
              <a:gd name="connsiteX2" fmla="*/ 875393 w 875393"/>
              <a:gd name="connsiteY2" fmla="*/ 0 h 975179"/>
              <a:gd name="connsiteX0" fmla="*/ 0 w 861786"/>
              <a:gd name="connsiteY0" fmla="*/ 884464 h 884464"/>
              <a:gd name="connsiteX1" fmla="*/ 734785 w 861786"/>
              <a:gd name="connsiteY1" fmla="*/ 290285 h 884464"/>
              <a:gd name="connsiteX2" fmla="*/ 861786 w 861786"/>
              <a:gd name="connsiteY2" fmla="*/ 0 h 884464"/>
              <a:gd name="connsiteX0" fmla="*/ 0 w 127001"/>
              <a:gd name="connsiteY0" fmla="*/ 290285 h 290285"/>
              <a:gd name="connsiteX1" fmla="*/ 127001 w 127001"/>
              <a:gd name="connsiteY1" fmla="*/ 0 h 290285"/>
              <a:gd name="connsiteX0" fmla="*/ 20765 w 72841"/>
              <a:gd name="connsiteY0" fmla="*/ 444499 h 444499"/>
              <a:gd name="connsiteX1" fmla="*/ 7159 w 72841"/>
              <a:gd name="connsiteY1" fmla="*/ 0 h 444499"/>
              <a:gd name="connsiteX0" fmla="*/ 67290 w 104085"/>
              <a:gd name="connsiteY0" fmla="*/ 444499 h 444499"/>
              <a:gd name="connsiteX1" fmla="*/ 53684 w 104085"/>
              <a:gd name="connsiteY1" fmla="*/ 0 h 444499"/>
              <a:gd name="connsiteX0" fmla="*/ 63326 w 100536"/>
              <a:gd name="connsiteY0" fmla="*/ 399142 h 399142"/>
              <a:gd name="connsiteX1" fmla="*/ 54255 w 100536"/>
              <a:gd name="connsiteY1" fmla="*/ 0 h 399142"/>
              <a:gd name="connsiteX0" fmla="*/ 63326 w 100536"/>
              <a:gd name="connsiteY0" fmla="*/ 716642 h 716642"/>
              <a:gd name="connsiteX1" fmla="*/ 54255 w 100536"/>
              <a:gd name="connsiteY1" fmla="*/ 0 h 716642"/>
              <a:gd name="connsiteX0" fmla="*/ 234795 w 253948"/>
              <a:gd name="connsiteY0" fmla="*/ 716642 h 716642"/>
              <a:gd name="connsiteX1" fmla="*/ 225724 w 253948"/>
              <a:gd name="connsiteY1" fmla="*/ 0 h 716642"/>
              <a:gd name="connsiteX0" fmla="*/ 188670 w 238564"/>
              <a:gd name="connsiteY0" fmla="*/ 557892 h 557892"/>
              <a:gd name="connsiteX1" fmla="*/ 238564 w 238564"/>
              <a:gd name="connsiteY1" fmla="*/ 0 h 557892"/>
              <a:gd name="connsiteX0" fmla="*/ 247855 w 297749"/>
              <a:gd name="connsiteY0" fmla="*/ 557892 h 557892"/>
              <a:gd name="connsiteX1" fmla="*/ 297749 w 297749"/>
              <a:gd name="connsiteY1" fmla="*/ 0 h 557892"/>
              <a:gd name="connsiteX0" fmla="*/ 227098 w 308742"/>
              <a:gd name="connsiteY0" fmla="*/ 521606 h 521606"/>
              <a:gd name="connsiteX1" fmla="*/ 308742 w 308742"/>
              <a:gd name="connsiteY1" fmla="*/ 0 h 521606"/>
              <a:gd name="connsiteX0" fmla="*/ 209908 w 318766"/>
              <a:gd name="connsiteY0" fmla="*/ 521606 h 521606"/>
              <a:gd name="connsiteX1" fmla="*/ 318766 w 318766"/>
              <a:gd name="connsiteY1" fmla="*/ 0 h 521606"/>
              <a:gd name="connsiteX0" fmla="*/ 304304 w 304304"/>
              <a:gd name="connsiteY0" fmla="*/ 566963 h 566963"/>
              <a:gd name="connsiteX1" fmla="*/ 272555 w 304304"/>
              <a:gd name="connsiteY1" fmla="*/ 0 h 566963"/>
              <a:gd name="connsiteX0" fmla="*/ 164605 w 350570"/>
              <a:gd name="connsiteY0" fmla="*/ 576034 h 576034"/>
              <a:gd name="connsiteX1" fmla="*/ 350570 w 350570"/>
              <a:gd name="connsiteY1" fmla="*/ 0 h 576034"/>
              <a:gd name="connsiteX0" fmla="*/ 10625 w 338092"/>
              <a:gd name="connsiteY0" fmla="*/ 576034 h 576034"/>
              <a:gd name="connsiteX1" fmla="*/ 196590 w 338092"/>
              <a:gd name="connsiteY1" fmla="*/ 0 h 576034"/>
              <a:gd name="connsiteX0" fmla="*/ 0 w 381795"/>
              <a:gd name="connsiteY0" fmla="*/ 576034 h 576034"/>
              <a:gd name="connsiteX1" fmla="*/ 185965 w 381795"/>
              <a:gd name="connsiteY1" fmla="*/ 0 h 576034"/>
              <a:gd name="connsiteX0" fmla="*/ 81642 w 288434"/>
              <a:gd name="connsiteY0" fmla="*/ 199569 h 199569"/>
              <a:gd name="connsiteX1" fmla="*/ 0 w 288434"/>
              <a:gd name="connsiteY1" fmla="*/ 0 h 199569"/>
              <a:gd name="connsiteX0" fmla="*/ 81642 w 183728"/>
              <a:gd name="connsiteY0" fmla="*/ 199569 h 199905"/>
              <a:gd name="connsiteX1" fmla="*/ 0 w 183728"/>
              <a:gd name="connsiteY1" fmla="*/ 0 h 199905"/>
              <a:gd name="connsiteX0" fmla="*/ 81642 w 81642"/>
              <a:gd name="connsiteY0" fmla="*/ 199569 h 199733"/>
              <a:gd name="connsiteX1" fmla="*/ 0 w 81642"/>
              <a:gd name="connsiteY1" fmla="*/ 0 h 199733"/>
              <a:gd name="connsiteX0" fmla="*/ 104321 w 104321"/>
              <a:gd name="connsiteY0" fmla="*/ 185962 h 186137"/>
              <a:gd name="connsiteX1" fmla="*/ 0 w 104321"/>
              <a:gd name="connsiteY1" fmla="*/ 1 h 186137"/>
              <a:gd name="connsiteX0" fmla="*/ 104321 w 104321"/>
              <a:gd name="connsiteY0" fmla="*/ 196084 h 196217"/>
              <a:gd name="connsiteX1" fmla="*/ 0 w 104321"/>
              <a:gd name="connsiteY1" fmla="*/ 10123 h 196217"/>
              <a:gd name="connsiteX0" fmla="*/ 162529 w 162529"/>
              <a:gd name="connsiteY0" fmla="*/ 125336 h 125522"/>
              <a:gd name="connsiteX1" fmla="*/ 0 w 162529"/>
              <a:gd name="connsiteY1" fmla="*/ 13459 h 125522"/>
              <a:gd name="connsiteX0" fmla="*/ 162529 w 162529"/>
              <a:gd name="connsiteY0" fmla="*/ 81327 h 81577"/>
              <a:gd name="connsiteX1" fmla="*/ 0 w 162529"/>
              <a:gd name="connsiteY1" fmla="*/ 17075 h 81577"/>
              <a:gd name="connsiteX0" fmla="*/ 162529 w 162529"/>
              <a:gd name="connsiteY0" fmla="*/ 23349 h 27889"/>
              <a:gd name="connsiteX1" fmla="*/ 0 w 162529"/>
              <a:gd name="connsiteY1" fmla="*/ 27889 h 27889"/>
              <a:gd name="connsiteX0" fmla="*/ 162529 w 162529"/>
              <a:gd name="connsiteY0" fmla="*/ 0 h 4540"/>
              <a:gd name="connsiteX1" fmla="*/ 0 w 162529"/>
              <a:gd name="connsiteY1" fmla="*/ 4540 h 4540"/>
              <a:gd name="connsiteX0" fmla="*/ 10195 w 10195"/>
              <a:gd name="connsiteY0" fmla="*/ 11967 h 15919"/>
              <a:gd name="connsiteX1" fmla="*/ 0 w 10195"/>
              <a:gd name="connsiteY1" fmla="*/ 987 h 15919"/>
              <a:gd name="connsiteX0" fmla="*/ 10195 w 10195"/>
              <a:gd name="connsiteY0" fmla="*/ 14150 h 14150"/>
              <a:gd name="connsiteX1" fmla="*/ 0 w 10195"/>
              <a:gd name="connsiteY1" fmla="*/ 3170 h 14150"/>
              <a:gd name="connsiteX0" fmla="*/ 10390 w 10390"/>
              <a:gd name="connsiteY0" fmla="*/ 6604 h 9610"/>
              <a:gd name="connsiteX1" fmla="*/ 0 w 10390"/>
              <a:gd name="connsiteY1" fmla="*/ 9611 h 9610"/>
              <a:gd name="connsiteX0" fmla="*/ 10000 w 10000"/>
              <a:gd name="connsiteY0" fmla="*/ 1 h 3129"/>
              <a:gd name="connsiteX1" fmla="*/ 0 w 10000"/>
              <a:gd name="connsiteY1" fmla="*/ 3130 h 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29">
                <a:moveTo>
                  <a:pt x="10000" y="1"/>
                </a:moveTo>
                <a:cubicBezTo>
                  <a:pt x="1316" y="8316"/>
                  <a:pt x="10654" y="-4150"/>
                  <a:pt x="0" y="3130"/>
                </a:cubicBezTo>
              </a:path>
            </a:pathLst>
          </a:custGeom>
          <a:ln>
            <a:solidFill>
              <a:srgbClr val="FFC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92" name="TextBox 50"/>
          <p:cNvSpPr txBox="1">
            <a:spLocks noChangeArrowheads="1"/>
          </p:cNvSpPr>
          <p:nvPr/>
        </p:nvSpPr>
        <p:spPr bwMode="auto">
          <a:xfrm>
            <a:off x="7802866" y="1880030"/>
            <a:ext cx="890588" cy="73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r"/>
            <a:r>
              <a:rPr lang="en-AU" sz="1400" b="1">
                <a:latin typeface="Arial Narrow" charset="0"/>
                <a:cs typeface="Arial Narrow" charset="0"/>
              </a:rPr>
              <a:t>Weather</a:t>
            </a:r>
          </a:p>
          <a:p>
            <a:pPr algn="ctr"/>
            <a:r>
              <a:rPr lang="en-AU" sz="1400" b="1">
                <a:latin typeface="Arial Narrow" charset="0"/>
                <a:cs typeface="Arial Narrow" charset="0"/>
              </a:rPr>
              <a:t>340 TB</a:t>
            </a:r>
          </a:p>
          <a:p>
            <a:endParaRPr lang="en-AU" sz="1400"/>
          </a:p>
        </p:txBody>
      </p:sp>
      <p:sp>
        <p:nvSpPr>
          <p:cNvPr id="93" name="Freeform 92"/>
          <p:cNvSpPr/>
          <p:nvPr/>
        </p:nvSpPr>
        <p:spPr>
          <a:xfrm rot="1461011">
            <a:off x="7171039" y="1255607"/>
            <a:ext cx="152400" cy="88900"/>
          </a:xfrm>
          <a:custGeom>
            <a:avLst/>
            <a:gdLst>
              <a:gd name="connsiteX0" fmla="*/ 0 w 846131"/>
              <a:gd name="connsiteY0" fmla="*/ 875399 h 875399"/>
              <a:gd name="connsiteX1" fmla="*/ 494393 w 846131"/>
              <a:gd name="connsiteY1" fmla="*/ 290291 h 875399"/>
              <a:gd name="connsiteX2" fmla="*/ 839107 w 846131"/>
              <a:gd name="connsiteY2" fmla="*/ 6 h 875399"/>
              <a:gd name="connsiteX3" fmla="*/ 734785 w 846131"/>
              <a:gd name="connsiteY3" fmla="*/ 281220 h 875399"/>
              <a:gd name="connsiteX4" fmla="*/ 734785 w 846131"/>
              <a:gd name="connsiteY4" fmla="*/ 281220 h 875399"/>
              <a:gd name="connsiteX5" fmla="*/ 621393 w 846131"/>
              <a:gd name="connsiteY5" fmla="*/ 344720 h 875399"/>
              <a:gd name="connsiteX0" fmla="*/ 0 w 734785"/>
              <a:gd name="connsiteY0" fmla="*/ 631237 h 631237"/>
              <a:gd name="connsiteX1" fmla="*/ 494393 w 734785"/>
              <a:gd name="connsiteY1" fmla="*/ 46129 h 631237"/>
              <a:gd name="connsiteX2" fmla="*/ 734785 w 734785"/>
              <a:gd name="connsiteY2" fmla="*/ 37058 h 631237"/>
              <a:gd name="connsiteX3" fmla="*/ 734785 w 734785"/>
              <a:gd name="connsiteY3" fmla="*/ 37058 h 631237"/>
              <a:gd name="connsiteX4" fmla="*/ 621393 w 734785"/>
              <a:gd name="connsiteY4" fmla="*/ 100558 h 631237"/>
              <a:gd name="connsiteX0" fmla="*/ 0 w 734785"/>
              <a:gd name="connsiteY0" fmla="*/ 594179 h 594179"/>
              <a:gd name="connsiteX1" fmla="*/ 734785 w 734785"/>
              <a:gd name="connsiteY1" fmla="*/ 0 h 594179"/>
              <a:gd name="connsiteX2" fmla="*/ 734785 w 734785"/>
              <a:gd name="connsiteY2" fmla="*/ 0 h 594179"/>
              <a:gd name="connsiteX3" fmla="*/ 621393 w 734785"/>
              <a:gd name="connsiteY3" fmla="*/ 63500 h 594179"/>
              <a:gd name="connsiteX0" fmla="*/ 0 w 734785"/>
              <a:gd name="connsiteY0" fmla="*/ 594179 h 594179"/>
              <a:gd name="connsiteX1" fmla="*/ 734785 w 734785"/>
              <a:gd name="connsiteY1" fmla="*/ 0 h 594179"/>
              <a:gd name="connsiteX2" fmla="*/ 621393 w 734785"/>
              <a:gd name="connsiteY2" fmla="*/ 63500 h 594179"/>
              <a:gd name="connsiteX0" fmla="*/ 0 w 875393"/>
              <a:gd name="connsiteY0" fmla="*/ 975179 h 975179"/>
              <a:gd name="connsiteX1" fmla="*/ 734785 w 875393"/>
              <a:gd name="connsiteY1" fmla="*/ 381000 h 975179"/>
              <a:gd name="connsiteX2" fmla="*/ 875393 w 875393"/>
              <a:gd name="connsiteY2" fmla="*/ 0 h 975179"/>
              <a:gd name="connsiteX0" fmla="*/ 0 w 861786"/>
              <a:gd name="connsiteY0" fmla="*/ 884464 h 884464"/>
              <a:gd name="connsiteX1" fmla="*/ 734785 w 861786"/>
              <a:gd name="connsiteY1" fmla="*/ 290285 h 884464"/>
              <a:gd name="connsiteX2" fmla="*/ 861786 w 861786"/>
              <a:gd name="connsiteY2" fmla="*/ 0 h 884464"/>
              <a:gd name="connsiteX0" fmla="*/ 0 w 127001"/>
              <a:gd name="connsiteY0" fmla="*/ 290285 h 290285"/>
              <a:gd name="connsiteX1" fmla="*/ 127001 w 127001"/>
              <a:gd name="connsiteY1" fmla="*/ 0 h 290285"/>
              <a:gd name="connsiteX0" fmla="*/ 20765 w 72841"/>
              <a:gd name="connsiteY0" fmla="*/ 444499 h 444499"/>
              <a:gd name="connsiteX1" fmla="*/ 7159 w 72841"/>
              <a:gd name="connsiteY1" fmla="*/ 0 h 444499"/>
              <a:gd name="connsiteX0" fmla="*/ 67290 w 104085"/>
              <a:gd name="connsiteY0" fmla="*/ 444499 h 444499"/>
              <a:gd name="connsiteX1" fmla="*/ 53684 w 104085"/>
              <a:gd name="connsiteY1" fmla="*/ 0 h 444499"/>
              <a:gd name="connsiteX0" fmla="*/ 63326 w 100536"/>
              <a:gd name="connsiteY0" fmla="*/ 399142 h 399142"/>
              <a:gd name="connsiteX1" fmla="*/ 54255 w 100536"/>
              <a:gd name="connsiteY1" fmla="*/ 0 h 399142"/>
              <a:gd name="connsiteX0" fmla="*/ 63326 w 100536"/>
              <a:gd name="connsiteY0" fmla="*/ 716642 h 716642"/>
              <a:gd name="connsiteX1" fmla="*/ 54255 w 100536"/>
              <a:gd name="connsiteY1" fmla="*/ 0 h 716642"/>
              <a:gd name="connsiteX0" fmla="*/ 234795 w 253948"/>
              <a:gd name="connsiteY0" fmla="*/ 716642 h 716642"/>
              <a:gd name="connsiteX1" fmla="*/ 225724 w 253948"/>
              <a:gd name="connsiteY1" fmla="*/ 0 h 716642"/>
              <a:gd name="connsiteX0" fmla="*/ 188670 w 238564"/>
              <a:gd name="connsiteY0" fmla="*/ 557892 h 557892"/>
              <a:gd name="connsiteX1" fmla="*/ 238564 w 238564"/>
              <a:gd name="connsiteY1" fmla="*/ 0 h 557892"/>
              <a:gd name="connsiteX0" fmla="*/ 247855 w 297749"/>
              <a:gd name="connsiteY0" fmla="*/ 557892 h 557892"/>
              <a:gd name="connsiteX1" fmla="*/ 297749 w 297749"/>
              <a:gd name="connsiteY1" fmla="*/ 0 h 557892"/>
              <a:gd name="connsiteX0" fmla="*/ 227098 w 308742"/>
              <a:gd name="connsiteY0" fmla="*/ 521606 h 521606"/>
              <a:gd name="connsiteX1" fmla="*/ 308742 w 308742"/>
              <a:gd name="connsiteY1" fmla="*/ 0 h 521606"/>
              <a:gd name="connsiteX0" fmla="*/ 209908 w 318766"/>
              <a:gd name="connsiteY0" fmla="*/ 521606 h 521606"/>
              <a:gd name="connsiteX1" fmla="*/ 318766 w 318766"/>
              <a:gd name="connsiteY1" fmla="*/ 0 h 521606"/>
              <a:gd name="connsiteX0" fmla="*/ 304304 w 304304"/>
              <a:gd name="connsiteY0" fmla="*/ 566963 h 566963"/>
              <a:gd name="connsiteX1" fmla="*/ 272555 w 304304"/>
              <a:gd name="connsiteY1" fmla="*/ 0 h 566963"/>
              <a:gd name="connsiteX0" fmla="*/ 164605 w 350570"/>
              <a:gd name="connsiteY0" fmla="*/ 576034 h 576034"/>
              <a:gd name="connsiteX1" fmla="*/ 350570 w 350570"/>
              <a:gd name="connsiteY1" fmla="*/ 0 h 576034"/>
              <a:gd name="connsiteX0" fmla="*/ 10625 w 338092"/>
              <a:gd name="connsiteY0" fmla="*/ 576034 h 576034"/>
              <a:gd name="connsiteX1" fmla="*/ 196590 w 338092"/>
              <a:gd name="connsiteY1" fmla="*/ 0 h 576034"/>
              <a:gd name="connsiteX0" fmla="*/ 0 w 381795"/>
              <a:gd name="connsiteY0" fmla="*/ 576034 h 576034"/>
              <a:gd name="connsiteX1" fmla="*/ 185965 w 381795"/>
              <a:gd name="connsiteY1" fmla="*/ 0 h 576034"/>
              <a:gd name="connsiteX0" fmla="*/ 81642 w 288434"/>
              <a:gd name="connsiteY0" fmla="*/ 199569 h 199569"/>
              <a:gd name="connsiteX1" fmla="*/ 0 w 288434"/>
              <a:gd name="connsiteY1" fmla="*/ 0 h 199569"/>
              <a:gd name="connsiteX0" fmla="*/ 81642 w 183728"/>
              <a:gd name="connsiteY0" fmla="*/ 199569 h 199905"/>
              <a:gd name="connsiteX1" fmla="*/ 0 w 183728"/>
              <a:gd name="connsiteY1" fmla="*/ 0 h 199905"/>
              <a:gd name="connsiteX0" fmla="*/ 81642 w 81642"/>
              <a:gd name="connsiteY0" fmla="*/ 199569 h 199733"/>
              <a:gd name="connsiteX1" fmla="*/ 0 w 81642"/>
              <a:gd name="connsiteY1" fmla="*/ 0 h 199733"/>
              <a:gd name="connsiteX0" fmla="*/ 104321 w 104321"/>
              <a:gd name="connsiteY0" fmla="*/ 185962 h 186137"/>
              <a:gd name="connsiteX1" fmla="*/ 0 w 104321"/>
              <a:gd name="connsiteY1" fmla="*/ 1 h 186137"/>
              <a:gd name="connsiteX0" fmla="*/ 104321 w 104321"/>
              <a:gd name="connsiteY0" fmla="*/ 196084 h 196217"/>
              <a:gd name="connsiteX1" fmla="*/ 0 w 104321"/>
              <a:gd name="connsiteY1" fmla="*/ 10123 h 196217"/>
              <a:gd name="connsiteX0" fmla="*/ 162529 w 162529"/>
              <a:gd name="connsiteY0" fmla="*/ 125336 h 125522"/>
              <a:gd name="connsiteX1" fmla="*/ 0 w 162529"/>
              <a:gd name="connsiteY1" fmla="*/ 13459 h 125522"/>
              <a:gd name="connsiteX0" fmla="*/ 162529 w 162529"/>
              <a:gd name="connsiteY0" fmla="*/ 81327 h 81577"/>
              <a:gd name="connsiteX1" fmla="*/ 0 w 162529"/>
              <a:gd name="connsiteY1" fmla="*/ 17075 h 81577"/>
              <a:gd name="connsiteX0" fmla="*/ 162529 w 162529"/>
              <a:gd name="connsiteY0" fmla="*/ 23349 h 27889"/>
              <a:gd name="connsiteX1" fmla="*/ 0 w 162529"/>
              <a:gd name="connsiteY1" fmla="*/ 27889 h 27889"/>
              <a:gd name="connsiteX0" fmla="*/ 173112 w 173112"/>
              <a:gd name="connsiteY0" fmla="*/ 0 h 491374"/>
              <a:gd name="connsiteX1" fmla="*/ 0 w 173112"/>
              <a:gd name="connsiteY1" fmla="*/ 491374 h 491374"/>
              <a:gd name="connsiteX0" fmla="*/ 173112 w 173112"/>
              <a:gd name="connsiteY0" fmla="*/ 0 h 491416"/>
              <a:gd name="connsiteX1" fmla="*/ 0 w 173112"/>
              <a:gd name="connsiteY1" fmla="*/ 491374 h 491416"/>
              <a:gd name="connsiteX0" fmla="*/ 231321 w 231321"/>
              <a:gd name="connsiteY0" fmla="*/ 0 h 491416"/>
              <a:gd name="connsiteX1" fmla="*/ 0 w 231321"/>
              <a:gd name="connsiteY1" fmla="*/ 491374 h 491416"/>
              <a:gd name="connsiteX0" fmla="*/ 231321 w 231321"/>
              <a:gd name="connsiteY0" fmla="*/ 0 h 496493"/>
              <a:gd name="connsiteX1" fmla="*/ 0 w 231321"/>
              <a:gd name="connsiteY1" fmla="*/ 491374 h 496493"/>
              <a:gd name="connsiteX0" fmla="*/ 173113 w 173113"/>
              <a:gd name="connsiteY0" fmla="*/ 0 h 501739"/>
              <a:gd name="connsiteX1" fmla="*/ 0 w 173113"/>
              <a:gd name="connsiteY1" fmla="*/ 496666 h 501739"/>
              <a:gd name="connsiteX0" fmla="*/ 120196 w 151492"/>
              <a:gd name="connsiteY0" fmla="*/ 0 h 501739"/>
              <a:gd name="connsiteX1" fmla="*/ 0 w 151492"/>
              <a:gd name="connsiteY1" fmla="*/ 496666 h 501739"/>
              <a:gd name="connsiteX0" fmla="*/ 120196 w 206351"/>
              <a:gd name="connsiteY0" fmla="*/ 0 h 502499"/>
              <a:gd name="connsiteX1" fmla="*/ 0 w 206351"/>
              <a:gd name="connsiteY1" fmla="*/ 496666 h 502499"/>
              <a:gd name="connsiteX0" fmla="*/ 120196 w 171602"/>
              <a:gd name="connsiteY0" fmla="*/ 0 h 502557"/>
              <a:gd name="connsiteX1" fmla="*/ 0 w 171602"/>
              <a:gd name="connsiteY1" fmla="*/ 496666 h 502557"/>
              <a:gd name="connsiteX0" fmla="*/ 263109 w 263109"/>
              <a:gd name="connsiteY0" fmla="*/ 0 h 69506"/>
              <a:gd name="connsiteX1" fmla="*/ 0 w 263109"/>
              <a:gd name="connsiteY1" fmla="*/ 22440 h 69506"/>
              <a:gd name="connsiteX0" fmla="*/ 263109 w 263109"/>
              <a:gd name="connsiteY0" fmla="*/ 61554 h 109390"/>
              <a:gd name="connsiteX1" fmla="*/ 256930 w 263109"/>
              <a:gd name="connsiteY1" fmla="*/ 48 h 109390"/>
              <a:gd name="connsiteX2" fmla="*/ 0 w 263109"/>
              <a:gd name="connsiteY2" fmla="*/ 83994 h 109390"/>
              <a:gd name="connsiteX0" fmla="*/ 263109 w 263109"/>
              <a:gd name="connsiteY0" fmla="*/ 61554 h 112357"/>
              <a:gd name="connsiteX1" fmla="*/ 256930 w 263109"/>
              <a:gd name="connsiteY1" fmla="*/ 48 h 112357"/>
              <a:gd name="connsiteX2" fmla="*/ 0 w 263109"/>
              <a:gd name="connsiteY2" fmla="*/ 83994 h 112357"/>
              <a:gd name="connsiteX0" fmla="*/ 256930 w 256930"/>
              <a:gd name="connsiteY0" fmla="*/ 0 h 112309"/>
              <a:gd name="connsiteX1" fmla="*/ 0 w 256930"/>
              <a:gd name="connsiteY1" fmla="*/ 83946 h 112309"/>
              <a:gd name="connsiteX0" fmla="*/ 256930 w 256930"/>
              <a:gd name="connsiteY0" fmla="*/ 0 h 107278"/>
              <a:gd name="connsiteX1" fmla="*/ 0 w 256930"/>
              <a:gd name="connsiteY1" fmla="*/ 83946 h 107278"/>
              <a:gd name="connsiteX0" fmla="*/ 256930 w 256930"/>
              <a:gd name="connsiteY0" fmla="*/ 0 h 83946"/>
              <a:gd name="connsiteX1" fmla="*/ 0 w 256930"/>
              <a:gd name="connsiteY1" fmla="*/ 83946 h 83946"/>
              <a:gd name="connsiteX0" fmla="*/ 97776 w 100695"/>
              <a:gd name="connsiteY0" fmla="*/ 0 h 139164"/>
              <a:gd name="connsiteX1" fmla="*/ 0 w 100695"/>
              <a:gd name="connsiteY1" fmla="*/ 139164 h 139164"/>
              <a:gd name="connsiteX0" fmla="*/ 97776 w 125448"/>
              <a:gd name="connsiteY0" fmla="*/ 0 h 139164"/>
              <a:gd name="connsiteX1" fmla="*/ 0 w 125448"/>
              <a:gd name="connsiteY1" fmla="*/ 139164 h 139164"/>
              <a:gd name="connsiteX0" fmla="*/ 97776 w 97776"/>
              <a:gd name="connsiteY0" fmla="*/ 0 h 139164"/>
              <a:gd name="connsiteX1" fmla="*/ 0 w 97776"/>
              <a:gd name="connsiteY1" fmla="*/ 139164 h 139164"/>
              <a:gd name="connsiteX0" fmla="*/ 81536 w 81536"/>
              <a:gd name="connsiteY0" fmla="*/ 0 h 142412"/>
              <a:gd name="connsiteX1" fmla="*/ 0 w 81536"/>
              <a:gd name="connsiteY1" fmla="*/ 142412 h 142412"/>
              <a:gd name="connsiteX0" fmla="*/ 81536 w 81536"/>
              <a:gd name="connsiteY0" fmla="*/ 0 h 142412"/>
              <a:gd name="connsiteX1" fmla="*/ 0 w 81536"/>
              <a:gd name="connsiteY1" fmla="*/ 142412 h 142412"/>
              <a:gd name="connsiteX0" fmla="*/ 77546 w 77546"/>
              <a:gd name="connsiteY0" fmla="*/ 0 h 134150"/>
              <a:gd name="connsiteX1" fmla="*/ 0 w 77546"/>
              <a:gd name="connsiteY1" fmla="*/ 134150 h 134150"/>
              <a:gd name="connsiteX0" fmla="*/ 77071 w 77071"/>
              <a:gd name="connsiteY0" fmla="*/ 0 h 155158"/>
              <a:gd name="connsiteX1" fmla="*/ 0 w 77071"/>
              <a:gd name="connsiteY1" fmla="*/ 155158 h 15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071" h="155158">
                <a:moveTo>
                  <a:pt x="77071" y="0"/>
                </a:moveTo>
                <a:cubicBezTo>
                  <a:pt x="2978" y="146481"/>
                  <a:pt x="74370" y="14024"/>
                  <a:pt x="0" y="155158"/>
                </a:cubicBezTo>
              </a:path>
            </a:pathLst>
          </a:custGeom>
          <a:ln>
            <a:solidFill>
              <a:srgbClr val="FFC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94" name="Freeform 93"/>
          <p:cNvSpPr/>
          <p:nvPr/>
        </p:nvSpPr>
        <p:spPr>
          <a:xfrm rot="16200000">
            <a:off x="8090741" y="2602863"/>
            <a:ext cx="192617" cy="0"/>
          </a:xfrm>
          <a:custGeom>
            <a:avLst/>
            <a:gdLst>
              <a:gd name="connsiteX0" fmla="*/ 0 w 846131"/>
              <a:gd name="connsiteY0" fmla="*/ 875399 h 875399"/>
              <a:gd name="connsiteX1" fmla="*/ 494393 w 846131"/>
              <a:gd name="connsiteY1" fmla="*/ 290291 h 875399"/>
              <a:gd name="connsiteX2" fmla="*/ 839107 w 846131"/>
              <a:gd name="connsiteY2" fmla="*/ 6 h 875399"/>
              <a:gd name="connsiteX3" fmla="*/ 734785 w 846131"/>
              <a:gd name="connsiteY3" fmla="*/ 281220 h 875399"/>
              <a:gd name="connsiteX4" fmla="*/ 734785 w 846131"/>
              <a:gd name="connsiteY4" fmla="*/ 281220 h 875399"/>
              <a:gd name="connsiteX5" fmla="*/ 621393 w 846131"/>
              <a:gd name="connsiteY5" fmla="*/ 344720 h 875399"/>
              <a:gd name="connsiteX0" fmla="*/ 0 w 734785"/>
              <a:gd name="connsiteY0" fmla="*/ 631237 h 631237"/>
              <a:gd name="connsiteX1" fmla="*/ 494393 w 734785"/>
              <a:gd name="connsiteY1" fmla="*/ 46129 h 631237"/>
              <a:gd name="connsiteX2" fmla="*/ 734785 w 734785"/>
              <a:gd name="connsiteY2" fmla="*/ 37058 h 631237"/>
              <a:gd name="connsiteX3" fmla="*/ 734785 w 734785"/>
              <a:gd name="connsiteY3" fmla="*/ 37058 h 631237"/>
              <a:gd name="connsiteX4" fmla="*/ 621393 w 734785"/>
              <a:gd name="connsiteY4" fmla="*/ 100558 h 631237"/>
              <a:gd name="connsiteX0" fmla="*/ 0 w 734785"/>
              <a:gd name="connsiteY0" fmla="*/ 594179 h 594179"/>
              <a:gd name="connsiteX1" fmla="*/ 734785 w 734785"/>
              <a:gd name="connsiteY1" fmla="*/ 0 h 594179"/>
              <a:gd name="connsiteX2" fmla="*/ 734785 w 734785"/>
              <a:gd name="connsiteY2" fmla="*/ 0 h 594179"/>
              <a:gd name="connsiteX3" fmla="*/ 621393 w 734785"/>
              <a:gd name="connsiteY3" fmla="*/ 63500 h 594179"/>
              <a:gd name="connsiteX0" fmla="*/ 0 w 734785"/>
              <a:gd name="connsiteY0" fmla="*/ 594179 h 594179"/>
              <a:gd name="connsiteX1" fmla="*/ 734785 w 734785"/>
              <a:gd name="connsiteY1" fmla="*/ 0 h 594179"/>
              <a:gd name="connsiteX2" fmla="*/ 621393 w 734785"/>
              <a:gd name="connsiteY2" fmla="*/ 63500 h 594179"/>
              <a:gd name="connsiteX0" fmla="*/ 0 w 875393"/>
              <a:gd name="connsiteY0" fmla="*/ 975179 h 975179"/>
              <a:gd name="connsiteX1" fmla="*/ 734785 w 875393"/>
              <a:gd name="connsiteY1" fmla="*/ 381000 h 975179"/>
              <a:gd name="connsiteX2" fmla="*/ 875393 w 875393"/>
              <a:gd name="connsiteY2" fmla="*/ 0 h 975179"/>
              <a:gd name="connsiteX0" fmla="*/ 0 w 861786"/>
              <a:gd name="connsiteY0" fmla="*/ 884464 h 884464"/>
              <a:gd name="connsiteX1" fmla="*/ 734785 w 861786"/>
              <a:gd name="connsiteY1" fmla="*/ 290285 h 884464"/>
              <a:gd name="connsiteX2" fmla="*/ 861786 w 861786"/>
              <a:gd name="connsiteY2" fmla="*/ 0 h 884464"/>
              <a:gd name="connsiteX0" fmla="*/ 0 w 127001"/>
              <a:gd name="connsiteY0" fmla="*/ 290285 h 290285"/>
              <a:gd name="connsiteX1" fmla="*/ 127001 w 127001"/>
              <a:gd name="connsiteY1" fmla="*/ 0 h 290285"/>
              <a:gd name="connsiteX0" fmla="*/ 20765 w 72841"/>
              <a:gd name="connsiteY0" fmla="*/ 444499 h 444499"/>
              <a:gd name="connsiteX1" fmla="*/ 7159 w 72841"/>
              <a:gd name="connsiteY1" fmla="*/ 0 h 444499"/>
              <a:gd name="connsiteX0" fmla="*/ 67290 w 104085"/>
              <a:gd name="connsiteY0" fmla="*/ 444499 h 444499"/>
              <a:gd name="connsiteX1" fmla="*/ 53684 w 104085"/>
              <a:gd name="connsiteY1" fmla="*/ 0 h 444499"/>
              <a:gd name="connsiteX0" fmla="*/ 63326 w 100536"/>
              <a:gd name="connsiteY0" fmla="*/ 399142 h 399142"/>
              <a:gd name="connsiteX1" fmla="*/ 54255 w 100536"/>
              <a:gd name="connsiteY1" fmla="*/ 0 h 399142"/>
              <a:gd name="connsiteX0" fmla="*/ 63326 w 100536"/>
              <a:gd name="connsiteY0" fmla="*/ 716642 h 716642"/>
              <a:gd name="connsiteX1" fmla="*/ 54255 w 100536"/>
              <a:gd name="connsiteY1" fmla="*/ 0 h 716642"/>
              <a:gd name="connsiteX0" fmla="*/ 234795 w 253948"/>
              <a:gd name="connsiteY0" fmla="*/ 716642 h 716642"/>
              <a:gd name="connsiteX1" fmla="*/ 225724 w 253948"/>
              <a:gd name="connsiteY1" fmla="*/ 0 h 716642"/>
              <a:gd name="connsiteX0" fmla="*/ 188670 w 238564"/>
              <a:gd name="connsiteY0" fmla="*/ 557892 h 557892"/>
              <a:gd name="connsiteX1" fmla="*/ 238564 w 238564"/>
              <a:gd name="connsiteY1" fmla="*/ 0 h 557892"/>
              <a:gd name="connsiteX0" fmla="*/ 247855 w 297749"/>
              <a:gd name="connsiteY0" fmla="*/ 557892 h 557892"/>
              <a:gd name="connsiteX1" fmla="*/ 297749 w 297749"/>
              <a:gd name="connsiteY1" fmla="*/ 0 h 557892"/>
              <a:gd name="connsiteX0" fmla="*/ 227098 w 308742"/>
              <a:gd name="connsiteY0" fmla="*/ 521606 h 521606"/>
              <a:gd name="connsiteX1" fmla="*/ 308742 w 308742"/>
              <a:gd name="connsiteY1" fmla="*/ 0 h 521606"/>
              <a:gd name="connsiteX0" fmla="*/ 209908 w 318766"/>
              <a:gd name="connsiteY0" fmla="*/ 521606 h 521606"/>
              <a:gd name="connsiteX1" fmla="*/ 318766 w 318766"/>
              <a:gd name="connsiteY1" fmla="*/ 0 h 521606"/>
              <a:gd name="connsiteX0" fmla="*/ 304304 w 304304"/>
              <a:gd name="connsiteY0" fmla="*/ 566963 h 566963"/>
              <a:gd name="connsiteX1" fmla="*/ 272555 w 304304"/>
              <a:gd name="connsiteY1" fmla="*/ 0 h 566963"/>
              <a:gd name="connsiteX0" fmla="*/ 164605 w 350570"/>
              <a:gd name="connsiteY0" fmla="*/ 576034 h 576034"/>
              <a:gd name="connsiteX1" fmla="*/ 350570 w 350570"/>
              <a:gd name="connsiteY1" fmla="*/ 0 h 576034"/>
              <a:gd name="connsiteX0" fmla="*/ 10625 w 338092"/>
              <a:gd name="connsiteY0" fmla="*/ 576034 h 576034"/>
              <a:gd name="connsiteX1" fmla="*/ 196590 w 338092"/>
              <a:gd name="connsiteY1" fmla="*/ 0 h 576034"/>
              <a:gd name="connsiteX0" fmla="*/ 0 w 381795"/>
              <a:gd name="connsiteY0" fmla="*/ 576034 h 576034"/>
              <a:gd name="connsiteX1" fmla="*/ 185965 w 381795"/>
              <a:gd name="connsiteY1" fmla="*/ 0 h 576034"/>
              <a:gd name="connsiteX0" fmla="*/ 81642 w 288434"/>
              <a:gd name="connsiteY0" fmla="*/ 199569 h 199569"/>
              <a:gd name="connsiteX1" fmla="*/ 0 w 288434"/>
              <a:gd name="connsiteY1" fmla="*/ 0 h 199569"/>
              <a:gd name="connsiteX0" fmla="*/ 81642 w 183728"/>
              <a:gd name="connsiteY0" fmla="*/ 199569 h 199905"/>
              <a:gd name="connsiteX1" fmla="*/ 0 w 183728"/>
              <a:gd name="connsiteY1" fmla="*/ 0 h 199905"/>
              <a:gd name="connsiteX0" fmla="*/ 81642 w 81642"/>
              <a:gd name="connsiteY0" fmla="*/ 199569 h 199733"/>
              <a:gd name="connsiteX1" fmla="*/ 0 w 81642"/>
              <a:gd name="connsiteY1" fmla="*/ 0 h 199733"/>
              <a:gd name="connsiteX0" fmla="*/ 104321 w 104321"/>
              <a:gd name="connsiteY0" fmla="*/ 185962 h 186137"/>
              <a:gd name="connsiteX1" fmla="*/ 0 w 104321"/>
              <a:gd name="connsiteY1" fmla="*/ 1 h 186137"/>
              <a:gd name="connsiteX0" fmla="*/ 104321 w 104321"/>
              <a:gd name="connsiteY0" fmla="*/ 196084 h 196217"/>
              <a:gd name="connsiteX1" fmla="*/ 0 w 104321"/>
              <a:gd name="connsiteY1" fmla="*/ 10123 h 196217"/>
              <a:gd name="connsiteX0" fmla="*/ 162529 w 162529"/>
              <a:gd name="connsiteY0" fmla="*/ 125336 h 125522"/>
              <a:gd name="connsiteX1" fmla="*/ 0 w 162529"/>
              <a:gd name="connsiteY1" fmla="*/ 13459 h 125522"/>
              <a:gd name="connsiteX0" fmla="*/ 162529 w 162529"/>
              <a:gd name="connsiteY0" fmla="*/ 81327 h 81577"/>
              <a:gd name="connsiteX1" fmla="*/ 0 w 162529"/>
              <a:gd name="connsiteY1" fmla="*/ 17075 h 81577"/>
              <a:gd name="connsiteX0" fmla="*/ 162529 w 162529"/>
              <a:gd name="connsiteY0" fmla="*/ 23349 h 27889"/>
              <a:gd name="connsiteX1" fmla="*/ 0 w 162529"/>
              <a:gd name="connsiteY1" fmla="*/ 27889 h 27889"/>
              <a:gd name="connsiteX0" fmla="*/ 162529 w 162529"/>
              <a:gd name="connsiteY0" fmla="*/ 0 h 4540"/>
              <a:gd name="connsiteX1" fmla="*/ 0 w 162529"/>
              <a:gd name="connsiteY1" fmla="*/ 4540 h 4540"/>
              <a:gd name="connsiteX0" fmla="*/ 10195 w 10195"/>
              <a:gd name="connsiteY0" fmla="*/ 11967 h 15919"/>
              <a:gd name="connsiteX1" fmla="*/ 0 w 10195"/>
              <a:gd name="connsiteY1" fmla="*/ 987 h 15919"/>
              <a:gd name="connsiteX0" fmla="*/ 10195 w 10195"/>
              <a:gd name="connsiteY0" fmla="*/ 14150 h 14150"/>
              <a:gd name="connsiteX1" fmla="*/ 0 w 10195"/>
              <a:gd name="connsiteY1" fmla="*/ 3170 h 14150"/>
              <a:gd name="connsiteX0" fmla="*/ 10390 w 10390"/>
              <a:gd name="connsiteY0" fmla="*/ 6604 h 9610"/>
              <a:gd name="connsiteX1" fmla="*/ 0 w 10390"/>
              <a:gd name="connsiteY1" fmla="*/ 9611 h 9610"/>
              <a:gd name="connsiteX0" fmla="*/ 10000 w 10000"/>
              <a:gd name="connsiteY0" fmla="*/ 1 h 3129"/>
              <a:gd name="connsiteX1" fmla="*/ 0 w 10000"/>
              <a:gd name="connsiteY1" fmla="*/ 3130 h 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29">
                <a:moveTo>
                  <a:pt x="10000" y="1"/>
                </a:moveTo>
                <a:cubicBezTo>
                  <a:pt x="1316" y="8316"/>
                  <a:pt x="10654" y="-4150"/>
                  <a:pt x="0" y="3130"/>
                </a:cubicBezTo>
              </a:path>
            </a:pathLst>
          </a:custGeom>
          <a:ln>
            <a:solidFill>
              <a:srgbClr val="FFC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95" name="TextBox 55"/>
          <p:cNvSpPr txBox="1">
            <a:spLocks noChangeArrowheads="1"/>
          </p:cNvSpPr>
          <p:nvPr/>
        </p:nvSpPr>
        <p:spPr bwMode="auto">
          <a:xfrm>
            <a:off x="8018775" y="3514098"/>
            <a:ext cx="784225" cy="95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r"/>
            <a:r>
              <a:rPr lang="en-AU" sz="1400" b="1">
                <a:latin typeface="Arial Narrow" charset="0"/>
                <a:cs typeface="Arial Narrow" charset="0"/>
              </a:rPr>
              <a:t>Bathy, DEM</a:t>
            </a:r>
          </a:p>
          <a:p>
            <a:pPr algn="ctr"/>
            <a:r>
              <a:rPr lang="en-AU" sz="1400" b="1">
                <a:latin typeface="Arial Narrow" charset="0"/>
                <a:cs typeface="Arial Narrow" charset="0"/>
              </a:rPr>
              <a:t>   100 TB</a:t>
            </a:r>
          </a:p>
          <a:p>
            <a:endParaRPr lang="en-AU" sz="1400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3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16708" y="215614"/>
            <a:ext cx="7391400" cy="407988"/>
          </a:xfrm>
        </p:spPr>
        <p:txBody>
          <a:bodyPr/>
          <a:lstStyle/>
          <a:p>
            <a:r>
              <a:rPr lang="en-US" dirty="0" smtClean="0"/>
              <a:t>Anyway – Summary!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4048" y="896112"/>
            <a:ext cx="862406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Major items for ESGF we are dependent on ESGF to do</a:t>
            </a:r>
            <a:r>
              <a:rPr lang="en-US" sz="2400" dirty="0" smtClean="0"/>
              <a:t>: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</a:t>
            </a:r>
            <a:r>
              <a:rPr lang="en-US" sz="2400" dirty="0" smtClean="0"/>
              <a:t>eploy and qualify it is working at each site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 Fully test this infrastructure</a:t>
            </a:r>
          </a:p>
          <a:p>
            <a:pPr lvl="1"/>
            <a:r>
              <a:rPr lang="en-US" sz="2000" dirty="0" smtClean="0"/>
              <a:t>-   Quality assurance</a:t>
            </a:r>
          </a:p>
          <a:p>
            <a:pPr marL="742950" lvl="1" indent="-285750">
              <a:buFontTx/>
              <a:buChar char="-"/>
            </a:pPr>
            <a:r>
              <a:rPr lang="en-US" sz="2000" dirty="0" smtClean="0"/>
              <a:t>Publish the data with DOIs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Relax the requirement on the </a:t>
            </a:r>
            <a:r>
              <a:rPr lang="en-US" sz="2000" dirty="0" smtClean="0"/>
              <a:t>registration</a:t>
            </a:r>
          </a:p>
          <a:p>
            <a:pPr marL="742950" lvl="1" indent="-285750">
              <a:buFontTx/>
              <a:buChar char="-"/>
            </a:pPr>
            <a:r>
              <a:rPr lang="en-US" sz="2000" dirty="0" smtClean="0"/>
              <a:t>Replicate the data intelligently and test in operation</a:t>
            </a:r>
          </a:p>
          <a:p>
            <a:pPr marL="742950" lvl="1" indent="-285750">
              <a:buFontTx/>
              <a:buChar char="-"/>
            </a:pPr>
            <a:r>
              <a:rPr lang="en-US" sz="2000" dirty="0" smtClean="0"/>
              <a:t>Track the data versions</a:t>
            </a:r>
          </a:p>
          <a:p>
            <a:pPr lvl="1"/>
            <a:r>
              <a:rPr lang="en-US" sz="2000" b="1" i="1" dirty="0" smtClean="0"/>
              <a:t>Ensure that the sites can operate (</a:t>
            </a:r>
            <a:r>
              <a:rPr lang="en-US" sz="2000" b="1" i="1" dirty="0" smtClean="0"/>
              <a:t>training, confident in operations, ensure quality across the federation)</a:t>
            </a:r>
            <a:endParaRPr lang="en-US" sz="2000" b="1" i="1" dirty="0" smtClean="0"/>
          </a:p>
          <a:p>
            <a:pPr marL="285750" indent="-285750">
              <a:buFontTx/>
              <a:buChar char="-"/>
            </a:pPr>
            <a:endParaRPr lang="en-US" sz="2400" dirty="0"/>
          </a:p>
          <a:p>
            <a:r>
              <a:rPr lang="en-US" sz="2400" dirty="0" smtClean="0"/>
              <a:t>Data </a:t>
            </a:r>
            <a:r>
              <a:rPr lang="en-US" sz="2400" dirty="0" err="1" smtClean="0"/>
              <a:t>Centres</a:t>
            </a:r>
            <a:r>
              <a:rPr lang="en-US" sz="2400" dirty="0" smtClean="0"/>
              <a:t> have to deploy the end-user analysis tools</a:t>
            </a:r>
          </a:p>
          <a:p>
            <a:pPr marL="742950" lvl="1" indent="-285750">
              <a:buFontTx/>
              <a:buChar char="-"/>
            </a:pPr>
            <a:r>
              <a:rPr lang="en-US" sz="2000" dirty="0" smtClean="0"/>
              <a:t>Deploy ESGF data services (TDS, </a:t>
            </a:r>
            <a:r>
              <a:rPr lang="en-US" sz="2000" dirty="0" smtClean="0"/>
              <a:t>LAS,WPS?), </a:t>
            </a:r>
            <a:r>
              <a:rPr lang="en-US" sz="2000" dirty="0" smtClean="0"/>
              <a:t>UV-CDAT,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pPr marL="742950" lvl="1" indent="-285750">
              <a:buFontTx/>
              <a:buChar char="-"/>
            </a:pPr>
            <a:r>
              <a:rPr lang="en-US" sz="2000" dirty="0" smtClean="0"/>
              <a:t>Unify the training materials on those tools</a:t>
            </a:r>
            <a:endParaRPr lang="en-US" sz="2000" dirty="0"/>
          </a:p>
          <a:p>
            <a:pPr lvl="1"/>
            <a:r>
              <a:rPr lang="en-US" sz="2000" b="1" i="1" dirty="0" smtClean="0"/>
              <a:t>Suggest set a date to </a:t>
            </a:r>
            <a:r>
              <a:rPr lang="en-US" sz="2000" b="1" i="1" dirty="0" smtClean="0"/>
              <a:t>change focus from developing </a:t>
            </a:r>
            <a:r>
              <a:rPr lang="en-US" sz="2000" b="1" i="1" dirty="0" smtClean="0"/>
              <a:t>and make sure that </a:t>
            </a:r>
            <a:r>
              <a:rPr lang="en-US" sz="2000" b="1" i="1" dirty="0" smtClean="0"/>
              <a:t>we have infrastructure that is released</a:t>
            </a:r>
            <a:r>
              <a:rPr lang="en-US" sz="2000" b="1" i="1" dirty="0" smtClean="0"/>
              <a:t>, </a:t>
            </a:r>
            <a:r>
              <a:rPr lang="en-US" sz="2000" b="1" i="1" dirty="0" smtClean="0"/>
              <a:t>robust, documented </a:t>
            </a:r>
            <a:r>
              <a:rPr lang="en-US" sz="2000" b="1" i="1" dirty="0" smtClean="0"/>
              <a:t>and sites are confident in operating.</a:t>
            </a:r>
          </a:p>
          <a:p>
            <a:pPr marL="285750" indent="-285750">
              <a:buFontTx/>
              <a:buChar char="-"/>
            </a:pPr>
            <a:endParaRPr lang="en-US" sz="2400" dirty="0" smtClean="0"/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1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>
          <a:xfrm>
            <a:off x="1739900" y="195591"/>
            <a:ext cx="7391400" cy="407987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ea typeface="ヒラギノ角ゴ Pro W3" charset="0"/>
                <a:cs typeface="Arial" charset="0"/>
              </a:rPr>
              <a:t>10+ PB of Data for Interdisciplinary Science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74739" y="5908688"/>
            <a:ext cx="558800" cy="377825"/>
          </a:xfrm>
          <a:prstGeom prst="rect">
            <a:avLst/>
          </a:prstGeom>
          <a:solidFill>
            <a:srgbClr val="FF8B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r>
              <a:rPr lang="en-AU" sz="1400" b="1" dirty="0">
                <a:solidFill>
                  <a:schemeClr val="tx1"/>
                </a:solidFill>
              </a:rPr>
              <a:t>GA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73251" y="5908688"/>
            <a:ext cx="679450" cy="377825"/>
          </a:xfrm>
          <a:prstGeom prst="rect">
            <a:avLst/>
          </a:prstGeom>
          <a:solidFill>
            <a:srgbClr val="AFDC7E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r>
              <a:rPr lang="en-AU" sz="1400" b="1" dirty="0">
                <a:solidFill>
                  <a:schemeClr val="tx1"/>
                </a:solidFill>
              </a:rPr>
              <a:t>CSIRO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92413" y="5903925"/>
            <a:ext cx="665162" cy="3873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r>
              <a:rPr lang="en-AU" sz="1400" b="1" dirty="0">
                <a:solidFill>
                  <a:schemeClr val="tx1"/>
                </a:solidFill>
              </a:rPr>
              <a:t>ANU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67264" y="5902328"/>
            <a:ext cx="812800" cy="3905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lnSpc>
                <a:spcPts val="1100"/>
              </a:lnSpc>
              <a:defRPr/>
            </a:pPr>
            <a:r>
              <a:rPr lang="en-AU" sz="1400" b="1" dirty="0">
                <a:solidFill>
                  <a:schemeClr val="tx1"/>
                </a:solidFill>
              </a:rPr>
              <a:t>Inter-national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98875" y="5902328"/>
            <a:ext cx="827088" cy="3905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lnSpc>
                <a:spcPts val="1100"/>
              </a:lnSpc>
              <a:defRPr/>
            </a:pPr>
            <a:r>
              <a:rPr lang="en-AU" sz="1400" b="1" dirty="0">
                <a:solidFill>
                  <a:schemeClr val="tx1"/>
                </a:solidFill>
              </a:rPr>
              <a:t>Other National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036232" y="4348065"/>
            <a:ext cx="142875" cy="1087967"/>
          </a:xfrm>
          <a:prstGeom prst="rect">
            <a:avLst/>
          </a:prstGeom>
          <a:solidFill>
            <a:srgbClr val="FF8B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AU" sz="800" b="1" dirty="0">
              <a:solidFill>
                <a:schemeClr val="tx1"/>
              </a:solidFill>
              <a:latin typeface="Arial Narrow"/>
              <a:cs typeface="Arial Narrow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945740" y="2726689"/>
            <a:ext cx="287338" cy="9228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r">
              <a:defRPr/>
            </a:pPr>
            <a:r>
              <a:rPr lang="en-AU" sz="1400" b="1" dirty="0">
                <a:solidFill>
                  <a:schemeClr val="tx1"/>
                </a:solidFill>
              </a:rPr>
              <a:t> </a:t>
            </a:r>
            <a:endParaRPr lang="en-AU" sz="1400" b="1" dirty="0">
              <a:solidFill>
                <a:schemeClr val="tx1"/>
              </a:solidFill>
              <a:latin typeface="Arial Narrow"/>
              <a:cs typeface="Arial Narrow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198029" y="4108882"/>
            <a:ext cx="127000" cy="493183"/>
          </a:xfrm>
          <a:prstGeom prst="rect">
            <a:avLst/>
          </a:prstGeom>
          <a:solidFill>
            <a:srgbClr val="FF8B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AU" sz="1400" b="1" dirty="0">
              <a:solidFill>
                <a:schemeClr val="tx1"/>
              </a:solidFill>
              <a:latin typeface="Arial Narrow"/>
              <a:cs typeface="Arial Narrow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88613" y="3649565"/>
            <a:ext cx="149225" cy="692151"/>
          </a:xfrm>
          <a:prstGeom prst="rect">
            <a:avLst/>
          </a:prstGeom>
          <a:solidFill>
            <a:srgbClr val="FF8B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AU" sz="1400" b="1" dirty="0">
              <a:solidFill>
                <a:schemeClr val="tx1"/>
              </a:solidFill>
              <a:latin typeface="Arial Narrow"/>
              <a:cs typeface="Arial Narrow"/>
            </a:endParaRP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6834495" y="2269487"/>
            <a:ext cx="904875" cy="1155700"/>
          </a:xfrm>
          <a:prstGeom prst="rect">
            <a:avLst/>
          </a:prstGeom>
          <a:solidFill>
            <a:srgbClr val="FAC090"/>
          </a:solidFill>
          <a:ln w="9525">
            <a:solidFill>
              <a:srgbClr val="FFC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28" tIns="45714" rIns="91428" bIns="45714"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6697965" y="3425198"/>
            <a:ext cx="681038" cy="232833"/>
          </a:xfrm>
          <a:prstGeom prst="rect">
            <a:avLst/>
          </a:prstGeom>
          <a:solidFill>
            <a:srgbClr val="FDEADA"/>
          </a:solidFill>
          <a:ln w="9525">
            <a:solidFill>
              <a:srgbClr val="FFC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28" tIns="45714" rIns="91428" bIns="45714"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6697969" y="2269488"/>
            <a:ext cx="74613" cy="1388533"/>
          </a:xfrm>
          <a:prstGeom prst="rect">
            <a:avLst/>
          </a:prstGeom>
          <a:solidFill>
            <a:srgbClr val="9BBB59"/>
          </a:solidFill>
          <a:ln w="9525">
            <a:solidFill>
              <a:srgbClr val="FFC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28" tIns="45714" rIns="91428" bIns="45714"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3" name="TextBox 21"/>
          <p:cNvSpPr txBox="1">
            <a:spLocks noChangeArrowheads="1"/>
          </p:cNvSpPr>
          <p:nvPr/>
        </p:nvSpPr>
        <p:spPr bwMode="auto">
          <a:xfrm>
            <a:off x="6702729" y="2303353"/>
            <a:ext cx="736600" cy="52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1400" b="1">
                <a:latin typeface="Arial Narrow" charset="0"/>
                <a:cs typeface="Arial Narrow" charset="0"/>
              </a:rPr>
              <a:t> CMIP5</a:t>
            </a:r>
            <a:br>
              <a:rPr lang="en-US" sz="1400" b="1">
                <a:latin typeface="Arial Narrow" charset="0"/>
                <a:cs typeface="Arial Narrow" charset="0"/>
              </a:rPr>
            </a:br>
            <a:r>
              <a:rPr lang="en-US" sz="1400" b="1">
                <a:latin typeface="Arial Narrow" charset="0"/>
                <a:cs typeface="Arial Narrow" charset="0"/>
              </a:rPr>
              <a:t>    3PB</a:t>
            </a: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6697965" y="2269488"/>
            <a:ext cx="1041400" cy="1388533"/>
          </a:xfrm>
          <a:prstGeom prst="rect">
            <a:avLst/>
          </a:prstGeom>
          <a:noFill/>
          <a:ln w="254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lIns="91428" tIns="45714" rIns="91428" bIns="45714"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998002" y="874616"/>
            <a:ext cx="106362" cy="78104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6" name="Rectangle 65"/>
          <p:cNvSpPr/>
          <p:nvPr/>
        </p:nvSpPr>
        <p:spPr bwMode="auto">
          <a:xfrm>
            <a:off x="7098015" y="874616"/>
            <a:ext cx="58738" cy="7810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7" name="Rectangle 66"/>
          <p:cNvSpPr/>
          <p:nvPr/>
        </p:nvSpPr>
        <p:spPr bwMode="auto">
          <a:xfrm>
            <a:off x="6998002" y="874616"/>
            <a:ext cx="158750" cy="781049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8" name="TextBox 27"/>
          <p:cNvSpPr txBox="1">
            <a:spLocks noChangeArrowheads="1"/>
          </p:cNvSpPr>
          <p:nvPr/>
        </p:nvSpPr>
        <p:spPr bwMode="auto">
          <a:xfrm>
            <a:off x="7153579" y="832279"/>
            <a:ext cx="1065212" cy="73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400" b="1">
                <a:latin typeface="Arial Narrow" charset="0"/>
                <a:cs typeface="Arial Narrow" charset="0"/>
              </a:rPr>
              <a:t>Astronomy </a:t>
            </a:r>
            <a:br>
              <a:rPr lang="en-US" sz="1400" b="1">
                <a:latin typeface="Arial Narrow" charset="0"/>
                <a:cs typeface="Arial Narrow" charset="0"/>
              </a:rPr>
            </a:br>
            <a:r>
              <a:rPr lang="en-US" sz="1400" b="1">
                <a:latin typeface="Arial Narrow" charset="0"/>
                <a:cs typeface="Arial Narrow" charset="0"/>
              </a:rPr>
              <a:t>(Optical)</a:t>
            </a:r>
          </a:p>
          <a:p>
            <a:pPr algn="ctr"/>
            <a:r>
              <a:rPr lang="en-US" sz="1400" b="1">
                <a:latin typeface="Arial Narrow" charset="0"/>
                <a:cs typeface="Arial Narrow" charset="0"/>
              </a:rPr>
              <a:t>  200 TB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697967" y="3323592"/>
            <a:ext cx="722313" cy="793751"/>
          </a:xfrm>
          <a:prstGeom prst="rect">
            <a:avLst/>
          </a:prstGeom>
          <a:solidFill>
            <a:srgbClr val="FF8B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>
              <a:defRPr/>
            </a:pPr>
            <a:endParaRPr lang="en-AU" sz="1400" b="1" dirty="0">
              <a:solidFill>
                <a:schemeClr val="tx1"/>
              </a:solidFill>
              <a:latin typeface="Arial Narrow"/>
              <a:cs typeface="Arial Narrow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6770989" y="2277955"/>
            <a:ext cx="63500" cy="1039284"/>
          </a:xfrm>
          <a:prstGeom prst="rect">
            <a:avLst/>
          </a:prstGeom>
          <a:solidFill>
            <a:srgbClr val="B9CDE5"/>
          </a:solidFill>
          <a:ln w="9525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lIns="91428" tIns="45714" rIns="91428" bIns="45714"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71" name="Group 29"/>
          <p:cNvGrpSpPr>
            <a:grpSpLocks/>
          </p:cNvGrpSpPr>
          <p:nvPr/>
        </p:nvGrpSpPr>
        <p:grpSpPr bwMode="auto">
          <a:xfrm>
            <a:off x="7264713" y="3689777"/>
            <a:ext cx="835025" cy="919592"/>
            <a:chOff x="7358567" y="3671513"/>
            <a:chExt cx="841577" cy="808086"/>
          </a:xfrm>
        </p:grpSpPr>
        <p:grpSp>
          <p:nvGrpSpPr>
            <p:cNvPr id="72" name="Group 33"/>
            <p:cNvGrpSpPr>
              <a:grpSpLocks/>
            </p:cNvGrpSpPr>
            <p:nvPr/>
          </p:nvGrpSpPr>
          <p:grpSpPr bwMode="auto">
            <a:xfrm>
              <a:off x="7360047" y="3696256"/>
              <a:ext cx="749089" cy="783343"/>
              <a:chOff x="7545570" y="5638471"/>
              <a:chExt cx="898906" cy="824145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7545714" y="5637878"/>
                <a:ext cx="437748" cy="82385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Arial Narrow"/>
                  <a:cs typeface="Arial Narrow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939303" y="5637878"/>
                <a:ext cx="276472" cy="82385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Arial Narrow"/>
                  <a:cs typeface="Arial Narrow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215776" y="5643749"/>
                <a:ext cx="228473" cy="80623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73" name="Rectangle 72"/>
            <p:cNvSpPr/>
            <p:nvPr/>
          </p:nvSpPr>
          <p:spPr bwMode="auto">
            <a:xfrm>
              <a:off x="7358567" y="3695693"/>
              <a:ext cx="761579" cy="783064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Arial Narrow"/>
                <a:cs typeface="Arial Narrow"/>
              </a:endParaRPr>
            </a:p>
          </p:txBody>
        </p:sp>
        <p:sp>
          <p:nvSpPr>
            <p:cNvPr id="74" name="TextBox 35"/>
            <p:cNvSpPr txBox="1">
              <a:spLocks noChangeArrowheads="1"/>
            </p:cNvSpPr>
            <p:nvPr/>
          </p:nvSpPr>
          <p:spPr bwMode="auto">
            <a:xfrm>
              <a:off x="7494307" y="3671513"/>
              <a:ext cx="705837" cy="649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r>
                <a:rPr lang="en-US" sz="1400" b="1">
                  <a:latin typeface="Arial Narrow" charset="0"/>
                  <a:cs typeface="Arial Narrow" charset="0"/>
                </a:rPr>
                <a:t>Water</a:t>
              </a:r>
            </a:p>
            <a:p>
              <a:r>
                <a:rPr lang="en-US" sz="1400" b="1">
                  <a:latin typeface="Arial Narrow" charset="0"/>
                  <a:cs typeface="Arial Narrow" charset="0"/>
                </a:rPr>
                <a:t>Ocean</a:t>
              </a:r>
            </a:p>
            <a:p>
              <a:r>
                <a:rPr lang="en-US" sz="1400" b="1">
                  <a:latin typeface="Arial Narrow" charset="0"/>
                  <a:cs typeface="Arial Narrow" charset="0"/>
                </a:rPr>
                <a:t>1.5 PB</a:t>
              </a:r>
            </a:p>
          </p:txBody>
        </p:sp>
      </p:grpSp>
      <p:sp>
        <p:nvSpPr>
          <p:cNvPr id="78" name="Rectangle 77"/>
          <p:cNvSpPr/>
          <p:nvPr/>
        </p:nvSpPr>
        <p:spPr bwMode="auto">
          <a:xfrm>
            <a:off x="7275814" y="2936249"/>
            <a:ext cx="152400" cy="781049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7428225" y="2936249"/>
            <a:ext cx="377825" cy="781049"/>
          </a:xfrm>
          <a:prstGeom prst="rect">
            <a:avLst/>
          </a:prstGeom>
          <a:solidFill>
            <a:schemeClr val="accent3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7793350" y="2936249"/>
            <a:ext cx="225425" cy="7810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7266299" y="2589115"/>
            <a:ext cx="746125" cy="1128183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7275825" y="2589104"/>
            <a:ext cx="746125" cy="996949"/>
          </a:xfrm>
          <a:prstGeom prst="rect">
            <a:avLst/>
          </a:prstGeom>
          <a:solidFill>
            <a:srgbClr val="B9CDE5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83" name="TextBox 41"/>
          <p:cNvSpPr txBox="1">
            <a:spLocks noChangeArrowheads="1"/>
          </p:cNvSpPr>
          <p:nvPr/>
        </p:nvSpPr>
        <p:spPr bwMode="auto">
          <a:xfrm>
            <a:off x="7207554" y="2798653"/>
            <a:ext cx="1079500" cy="52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400" b="1">
                <a:latin typeface="Arial Narrow" charset="0"/>
                <a:cs typeface="Arial Narrow" charset="0"/>
              </a:rPr>
              <a:t>Atmosphere</a:t>
            </a:r>
          </a:p>
          <a:p>
            <a:pPr algn="ctr"/>
            <a:r>
              <a:rPr lang="en-US" sz="1400" b="1">
                <a:latin typeface="Arial Narrow" charset="0"/>
                <a:cs typeface="Arial Narrow" charset="0"/>
              </a:rPr>
              <a:t>2.4 PB</a:t>
            </a:r>
            <a:endParaRPr lang="en-US" sz="1200" b="1">
              <a:latin typeface="Arial Narrow" charset="0"/>
              <a:cs typeface="Arial Narrow" charset="0"/>
            </a:endParaRPr>
          </a:p>
        </p:txBody>
      </p:sp>
      <p:sp>
        <p:nvSpPr>
          <p:cNvPr id="84" name="TextBox 44"/>
          <p:cNvSpPr txBox="1">
            <a:spLocks noChangeArrowheads="1"/>
          </p:cNvSpPr>
          <p:nvPr/>
        </p:nvSpPr>
        <p:spPr bwMode="auto">
          <a:xfrm>
            <a:off x="6726539" y="6035043"/>
            <a:ext cx="914400" cy="2769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endParaRPr lang="en-US" sz="1200" b="1"/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6712252" y="3323587"/>
            <a:ext cx="112712" cy="774700"/>
          </a:xfrm>
          <a:prstGeom prst="rect">
            <a:avLst/>
          </a:prstGeom>
          <a:solidFill>
            <a:srgbClr val="FAC090"/>
          </a:solidFill>
          <a:ln w="9525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lIns="91428" tIns="45714" rIns="91428" bIns="45714"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6" name="TextBox 44"/>
          <p:cNvSpPr txBox="1">
            <a:spLocks noChangeArrowheads="1"/>
          </p:cNvSpPr>
          <p:nvPr/>
        </p:nvSpPr>
        <p:spPr bwMode="auto">
          <a:xfrm>
            <a:off x="6639227" y="3243158"/>
            <a:ext cx="792162" cy="1107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AU" sz="1400" b="1">
                <a:latin typeface="Arial Narrow" charset="0"/>
                <a:cs typeface="Arial Narrow" charset="0"/>
              </a:rPr>
              <a:t>Earth Observ.   </a:t>
            </a:r>
            <a:br>
              <a:rPr lang="en-AU" sz="1400" b="1">
                <a:latin typeface="Arial Narrow" charset="0"/>
                <a:cs typeface="Arial Narrow" charset="0"/>
              </a:rPr>
            </a:br>
            <a:r>
              <a:rPr lang="en-AU" sz="1400" b="1">
                <a:latin typeface="Arial Narrow" charset="0"/>
                <a:cs typeface="Arial Narrow" charset="0"/>
              </a:rPr>
              <a:t> 2 PB</a:t>
            </a:r>
          </a:p>
          <a:p>
            <a:pPr algn="ctr"/>
            <a:endParaRPr lang="en-AU"/>
          </a:p>
        </p:txBody>
      </p:sp>
      <p:sp>
        <p:nvSpPr>
          <p:cNvPr id="87" name="TextBox 45"/>
          <p:cNvSpPr txBox="1">
            <a:spLocks noChangeArrowheads="1"/>
          </p:cNvSpPr>
          <p:nvPr/>
        </p:nvSpPr>
        <p:spPr bwMode="auto">
          <a:xfrm>
            <a:off x="6966253" y="4737525"/>
            <a:ext cx="787400" cy="1107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AU" sz="1400" b="1">
                <a:latin typeface="Arial Narrow" charset="0"/>
                <a:cs typeface="Arial Narrow" charset="0"/>
              </a:rPr>
              <a:t>Marine</a:t>
            </a:r>
            <a:br>
              <a:rPr lang="en-AU" sz="1400" b="1">
                <a:latin typeface="Arial Narrow" charset="0"/>
                <a:cs typeface="Arial Narrow" charset="0"/>
              </a:rPr>
            </a:br>
            <a:r>
              <a:rPr lang="en-AU" sz="1400" b="1">
                <a:latin typeface="Arial Narrow" charset="0"/>
                <a:cs typeface="Arial Narrow" charset="0"/>
              </a:rPr>
              <a:t>Videos 10 TB</a:t>
            </a:r>
          </a:p>
          <a:p>
            <a:endParaRPr lang="en-AU"/>
          </a:p>
        </p:txBody>
      </p:sp>
      <p:sp>
        <p:nvSpPr>
          <p:cNvPr id="88" name="TextBox 46"/>
          <p:cNvSpPr txBox="1">
            <a:spLocks noChangeArrowheads="1"/>
          </p:cNvSpPr>
          <p:nvPr/>
        </p:nvSpPr>
        <p:spPr bwMode="auto">
          <a:xfrm>
            <a:off x="7650464" y="5520691"/>
            <a:ext cx="1093788" cy="89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AU" sz="1400" b="1">
                <a:latin typeface="Arial Narrow" charset="0"/>
                <a:cs typeface="Arial Narrow" charset="0"/>
              </a:rPr>
              <a:t>Geophysics </a:t>
            </a:r>
            <a:br>
              <a:rPr lang="en-AU" sz="1400" b="1">
                <a:latin typeface="Arial Narrow" charset="0"/>
                <a:cs typeface="Arial Narrow" charset="0"/>
              </a:rPr>
            </a:br>
            <a:r>
              <a:rPr lang="en-AU" sz="1400" b="1">
                <a:latin typeface="Arial Narrow" charset="0"/>
                <a:cs typeface="Arial Narrow" charset="0"/>
              </a:rPr>
              <a:t>300 TB</a:t>
            </a:r>
          </a:p>
          <a:p>
            <a:pPr algn="ctr"/>
            <a:endParaRPr lang="en-AU"/>
          </a:p>
        </p:txBody>
      </p:sp>
      <p:sp>
        <p:nvSpPr>
          <p:cNvPr id="89" name="Freeform 88"/>
          <p:cNvSpPr/>
          <p:nvPr/>
        </p:nvSpPr>
        <p:spPr>
          <a:xfrm>
            <a:off x="8115609" y="5440255"/>
            <a:ext cx="3175" cy="201084"/>
          </a:xfrm>
          <a:custGeom>
            <a:avLst/>
            <a:gdLst>
              <a:gd name="connsiteX0" fmla="*/ 0 w 846131"/>
              <a:gd name="connsiteY0" fmla="*/ 875399 h 875399"/>
              <a:gd name="connsiteX1" fmla="*/ 494393 w 846131"/>
              <a:gd name="connsiteY1" fmla="*/ 290291 h 875399"/>
              <a:gd name="connsiteX2" fmla="*/ 839107 w 846131"/>
              <a:gd name="connsiteY2" fmla="*/ 6 h 875399"/>
              <a:gd name="connsiteX3" fmla="*/ 734785 w 846131"/>
              <a:gd name="connsiteY3" fmla="*/ 281220 h 875399"/>
              <a:gd name="connsiteX4" fmla="*/ 734785 w 846131"/>
              <a:gd name="connsiteY4" fmla="*/ 281220 h 875399"/>
              <a:gd name="connsiteX5" fmla="*/ 621393 w 846131"/>
              <a:gd name="connsiteY5" fmla="*/ 344720 h 875399"/>
              <a:gd name="connsiteX0" fmla="*/ 0 w 734785"/>
              <a:gd name="connsiteY0" fmla="*/ 631237 h 631237"/>
              <a:gd name="connsiteX1" fmla="*/ 494393 w 734785"/>
              <a:gd name="connsiteY1" fmla="*/ 46129 h 631237"/>
              <a:gd name="connsiteX2" fmla="*/ 734785 w 734785"/>
              <a:gd name="connsiteY2" fmla="*/ 37058 h 631237"/>
              <a:gd name="connsiteX3" fmla="*/ 734785 w 734785"/>
              <a:gd name="connsiteY3" fmla="*/ 37058 h 631237"/>
              <a:gd name="connsiteX4" fmla="*/ 621393 w 734785"/>
              <a:gd name="connsiteY4" fmla="*/ 100558 h 631237"/>
              <a:gd name="connsiteX0" fmla="*/ 0 w 734785"/>
              <a:gd name="connsiteY0" fmla="*/ 594179 h 594179"/>
              <a:gd name="connsiteX1" fmla="*/ 734785 w 734785"/>
              <a:gd name="connsiteY1" fmla="*/ 0 h 594179"/>
              <a:gd name="connsiteX2" fmla="*/ 734785 w 734785"/>
              <a:gd name="connsiteY2" fmla="*/ 0 h 594179"/>
              <a:gd name="connsiteX3" fmla="*/ 621393 w 734785"/>
              <a:gd name="connsiteY3" fmla="*/ 63500 h 594179"/>
              <a:gd name="connsiteX0" fmla="*/ 0 w 734785"/>
              <a:gd name="connsiteY0" fmla="*/ 594179 h 594179"/>
              <a:gd name="connsiteX1" fmla="*/ 734785 w 734785"/>
              <a:gd name="connsiteY1" fmla="*/ 0 h 594179"/>
              <a:gd name="connsiteX2" fmla="*/ 621393 w 734785"/>
              <a:gd name="connsiteY2" fmla="*/ 63500 h 594179"/>
              <a:gd name="connsiteX0" fmla="*/ 0 w 875393"/>
              <a:gd name="connsiteY0" fmla="*/ 975179 h 975179"/>
              <a:gd name="connsiteX1" fmla="*/ 734785 w 875393"/>
              <a:gd name="connsiteY1" fmla="*/ 381000 h 975179"/>
              <a:gd name="connsiteX2" fmla="*/ 875393 w 875393"/>
              <a:gd name="connsiteY2" fmla="*/ 0 h 975179"/>
              <a:gd name="connsiteX0" fmla="*/ 0 w 861786"/>
              <a:gd name="connsiteY0" fmla="*/ 884464 h 884464"/>
              <a:gd name="connsiteX1" fmla="*/ 734785 w 861786"/>
              <a:gd name="connsiteY1" fmla="*/ 290285 h 884464"/>
              <a:gd name="connsiteX2" fmla="*/ 861786 w 861786"/>
              <a:gd name="connsiteY2" fmla="*/ 0 h 884464"/>
              <a:gd name="connsiteX0" fmla="*/ 0 w 127001"/>
              <a:gd name="connsiteY0" fmla="*/ 290285 h 290285"/>
              <a:gd name="connsiteX1" fmla="*/ 127001 w 127001"/>
              <a:gd name="connsiteY1" fmla="*/ 0 h 290285"/>
              <a:gd name="connsiteX0" fmla="*/ 20765 w 72841"/>
              <a:gd name="connsiteY0" fmla="*/ 444499 h 444499"/>
              <a:gd name="connsiteX1" fmla="*/ 7159 w 72841"/>
              <a:gd name="connsiteY1" fmla="*/ 0 h 444499"/>
              <a:gd name="connsiteX0" fmla="*/ 67290 w 104085"/>
              <a:gd name="connsiteY0" fmla="*/ 444499 h 444499"/>
              <a:gd name="connsiteX1" fmla="*/ 53684 w 104085"/>
              <a:gd name="connsiteY1" fmla="*/ 0 h 444499"/>
              <a:gd name="connsiteX0" fmla="*/ 63326 w 100536"/>
              <a:gd name="connsiteY0" fmla="*/ 399142 h 399142"/>
              <a:gd name="connsiteX1" fmla="*/ 54255 w 100536"/>
              <a:gd name="connsiteY1" fmla="*/ 0 h 399142"/>
              <a:gd name="connsiteX0" fmla="*/ 63326 w 100536"/>
              <a:gd name="connsiteY0" fmla="*/ 716642 h 716642"/>
              <a:gd name="connsiteX1" fmla="*/ 54255 w 100536"/>
              <a:gd name="connsiteY1" fmla="*/ 0 h 716642"/>
              <a:gd name="connsiteX0" fmla="*/ 234795 w 253948"/>
              <a:gd name="connsiteY0" fmla="*/ 716642 h 716642"/>
              <a:gd name="connsiteX1" fmla="*/ 225724 w 253948"/>
              <a:gd name="connsiteY1" fmla="*/ 0 h 716642"/>
              <a:gd name="connsiteX0" fmla="*/ 188670 w 238564"/>
              <a:gd name="connsiteY0" fmla="*/ 557892 h 557892"/>
              <a:gd name="connsiteX1" fmla="*/ 238564 w 238564"/>
              <a:gd name="connsiteY1" fmla="*/ 0 h 557892"/>
              <a:gd name="connsiteX0" fmla="*/ 247855 w 297749"/>
              <a:gd name="connsiteY0" fmla="*/ 557892 h 557892"/>
              <a:gd name="connsiteX1" fmla="*/ 297749 w 297749"/>
              <a:gd name="connsiteY1" fmla="*/ 0 h 557892"/>
              <a:gd name="connsiteX0" fmla="*/ 227098 w 308742"/>
              <a:gd name="connsiteY0" fmla="*/ 521606 h 521606"/>
              <a:gd name="connsiteX1" fmla="*/ 308742 w 308742"/>
              <a:gd name="connsiteY1" fmla="*/ 0 h 521606"/>
              <a:gd name="connsiteX0" fmla="*/ 209908 w 318766"/>
              <a:gd name="connsiteY0" fmla="*/ 521606 h 521606"/>
              <a:gd name="connsiteX1" fmla="*/ 318766 w 318766"/>
              <a:gd name="connsiteY1" fmla="*/ 0 h 521606"/>
              <a:gd name="connsiteX0" fmla="*/ 304304 w 304304"/>
              <a:gd name="connsiteY0" fmla="*/ 566963 h 566963"/>
              <a:gd name="connsiteX1" fmla="*/ 272555 w 304304"/>
              <a:gd name="connsiteY1" fmla="*/ 0 h 566963"/>
              <a:gd name="connsiteX0" fmla="*/ 164605 w 350570"/>
              <a:gd name="connsiteY0" fmla="*/ 576034 h 576034"/>
              <a:gd name="connsiteX1" fmla="*/ 350570 w 350570"/>
              <a:gd name="connsiteY1" fmla="*/ 0 h 576034"/>
              <a:gd name="connsiteX0" fmla="*/ 10625 w 338092"/>
              <a:gd name="connsiteY0" fmla="*/ 576034 h 576034"/>
              <a:gd name="connsiteX1" fmla="*/ 196590 w 338092"/>
              <a:gd name="connsiteY1" fmla="*/ 0 h 576034"/>
              <a:gd name="connsiteX0" fmla="*/ 0 w 381795"/>
              <a:gd name="connsiteY0" fmla="*/ 576034 h 576034"/>
              <a:gd name="connsiteX1" fmla="*/ 185965 w 381795"/>
              <a:gd name="connsiteY1" fmla="*/ 0 h 576034"/>
              <a:gd name="connsiteX0" fmla="*/ 0 w 254074"/>
              <a:gd name="connsiteY0" fmla="*/ 581326 h 581326"/>
              <a:gd name="connsiteX1" fmla="*/ 757 w 254074"/>
              <a:gd name="connsiteY1" fmla="*/ 0 h 581326"/>
              <a:gd name="connsiteX0" fmla="*/ 36285 w 268244"/>
              <a:gd name="connsiteY0" fmla="*/ 671284 h 671284"/>
              <a:gd name="connsiteX1" fmla="*/ 0 w 268244"/>
              <a:gd name="connsiteY1" fmla="*/ 0 h 671284"/>
              <a:gd name="connsiteX0" fmla="*/ 36285 w 177950"/>
              <a:gd name="connsiteY0" fmla="*/ 671284 h 671284"/>
              <a:gd name="connsiteX1" fmla="*/ 0 w 177950"/>
              <a:gd name="connsiteY1" fmla="*/ 0 h 671284"/>
              <a:gd name="connsiteX0" fmla="*/ 120734 w 199091"/>
              <a:gd name="connsiteY0" fmla="*/ 161329 h 161329"/>
              <a:gd name="connsiteX1" fmla="*/ 0 w 199091"/>
              <a:gd name="connsiteY1" fmla="*/ 0 h 161329"/>
              <a:gd name="connsiteX0" fmla="*/ 33038 w 177229"/>
              <a:gd name="connsiteY0" fmla="*/ 177569 h 177569"/>
              <a:gd name="connsiteX1" fmla="*/ 0 w 177229"/>
              <a:gd name="connsiteY1" fmla="*/ 0 h 177569"/>
              <a:gd name="connsiteX0" fmla="*/ 33038 w 204648"/>
              <a:gd name="connsiteY0" fmla="*/ 177569 h 177569"/>
              <a:gd name="connsiteX1" fmla="*/ 0 w 204648"/>
              <a:gd name="connsiteY1" fmla="*/ 0 h 177569"/>
              <a:gd name="connsiteX0" fmla="*/ 33038 w 33313"/>
              <a:gd name="connsiteY0" fmla="*/ 177569 h 177569"/>
              <a:gd name="connsiteX1" fmla="*/ 0 w 33313"/>
              <a:gd name="connsiteY1" fmla="*/ 0 h 177569"/>
              <a:gd name="connsiteX0" fmla="*/ 7054 w 8317"/>
              <a:gd name="connsiteY0" fmla="*/ 177569 h 177569"/>
              <a:gd name="connsiteX1" fmla="*/ 0 w 8317"/>
              <a:gd name="connsiteY1" fmla="*/ 0 h 177569"/>
              <a:gd name="connsiteX0" fmla="*/ 670 w 4848"/>
              <a:gd name="connsiteY0" fmla="*/ 10000 h 10000"/>
              <a:gd name="connsiteX1" fmla="*/ 0 w 4848"/>
              <a:gd name="connsiteY1" fmla="*/ 0 h 10000"/>
              <a:gd name="connsiteX0" fmla="*/ 4621 w 8083"/>
              <a:gd name="connsiteY0" fmla="*/ 10000 h 10000"/>
              <a:gd name="connsiteX1" fmla="*/ 3239 w 8083"/>
              <a:gd name="connsiteY1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83" h="10000">
                <a:moveTo>
                  <a:pt x="4621" y="10000"/>
                </a:moveTo>
                <a:cubicBezTo>
                  <a:pt x="-10982" y="2441"/>
                  <a:pt x="19274" y="8508"/>
                  <a:pt x="3239" y="0"/>
                </a:cubicBezTo>
              </a:path>
            </a:pathLst>
          </a:custGeom>
          <a:ln>
            <a:solidFill>
              <a:srgbClr val="FFC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90" name="Freeform 89"/>
          <p:cNvSpPr/>
          <p:nvPr/>
        </p:nvSpPr>
        <p:spPr>
          <a:xfrm>
            <a:off x="7225015" y="4604173"/>
            <a:ext cx="6350" cy="226483"/>
          </a:xfrm>
          <a:custGeom>
            <a:avLst/>
            <a:gdLst>
              <a:gd name="connsiteX0" fmla="*/ 0 w 846131"/>
              <a:gd name="connsiteY0" fmla="*/ 875399 h 875399"/>
              <a:gd name="connsiteX1" fmla="*/ 494393 w 846131"/>
              <a:gd name="connsiteY1" fmla="*/ 290291 h 875399"/>
              <a:gd name="connsiteX2" fmla="*/ 839107 w 846131"/>
              <a:gd name="connsiteY2" fmla="*/ 6 h 875399"/>
              <a:gd name="connsiteX3" fmla="*/ 734785 w 846131"/>
              <a:gd name="connsiteY3" fmla="*/ 281220 h 875399"/>
              <a:gd name="connsiteX4" fmla="*/ 734785 w 846131"/>
              <a:gd name="connsiteY4" fmla="*/ 281220 h 875399"/>
              <a:gd name="connsiteX5" fmla="*/ 621393 w 846131"/>
              <a:gd name="connsiteY5" fmla="*/ 344720 h 875399"/>
              <a:gd name="connsiteX0" fmla="*/ 0 w 734785"/>
              <a:gd name="connsiteY0" fmla="*/ 631237 h 631237"/>
              <a:gd name="connsiteX1" fmla="*/ 494393 w 734785"/>
              <a:gd name="connsiteY1" fmla="*/ 46129 h 631237"/>
              <a:gd name="connsiteX2" fmla="*/ 734785 w 734785"/>
              <a:gd name="connsiteY2" fmla="*/ 37058 h 631237"/>
              <a:gd name="connsiteX3" fmla="*/ 734785 w 734785"/>
              <a:gd name="connsiteY3" fmla="*/ 37058 h 631237"/>
              <a:gd name="connsiteX4" fmla="*/ 621393 w 734785"/>
              <a:gd name="connsiteY4" fmla="*/ 100558 h 631237"/>
              <a:gd name="connsiteX0" fmla="*/ 0 w 734785"/>
              <a:gd name="connsiteY0" fmla="*/ 594179 h 594179"/>
              <a:gd name="connsiteX1" fmla="*/ 734785 w 734785"/>
              <a:gd name="connsiteY1" fmla="*/ 0 h 594179"/>
              <a:gd name="connsiteX2" fmla="*/ 734785 w 734785"/>
              <a:gd name="connsiteY2" fmla="*/ 0 h 594179"/>
              <a:gd name="connsiteX3" fmla="*/ 621393 w 734785"/>
              <a:gd name="connsiteY3" fmla="*/ 63500 h 594179"/>
              <a:gd name="connsiteX0" fmla="*/ 0 w 734785"/>
              <a:gd name="connsiteY0" fmla="*/ 594179 h 594179"/>
              <a:gd name="connsiteX1" fmla="*/ 734785 w 734785"/>
              <a:gd name="connsiteY1" fmla="*/ 0 h 594179"/>
              <a:gd name="connsiteX2" fmla="*/ 621393 w 734785"/>
              <a:gd name="connsiteY2" fmla="*/ 63500 h 594179"/>
              <a:gd name="connsiteX0" fmla="*/ 0 w 875393"/>
              <a:gd name="connsiteY0" fmla="*/ 975179 h 975179"/>
              <a:gd name="connsiteX1" fmla="*/ 734785 w 875393"/>
              <a:gd name="connsiteY1" fmla="*/ 381000 h 975179"/>
              <a:gd name="connsiteX2" fmla="*/ 875393 w 875393"/>
              <a:gd name="connsiteY2" fmla="*/ 0 h 975179"/>
              <a:gd name="connsiteX0" fmla="*/ 0 w 861786"/>
              <a:gd name="connsiteY0" fmla="*/ 884464 h 884464"/>
              <a:gd name="connsiteX1" fmla="*/ 734785 w 861786"/>
              <a:gd name="connsiteY1" fmla="*/ 290285 h 884464"/>
              <a:gd name="connsiteX2" fmla="*/ 861786 w 861786"/>
              <a:gd name="connsiteY2" fmla="*/ 0 h 884464"/>
              <a:gd name="connsiteX0" fmla="*/ 0 w 127001"/>
              <a:gd name="connsiteY0" fmla="*/ 290285 h 290285"/>
              <a:gd name="connsiteX1" fmla="*/ 127001 w 127001"/>
              <a:gd name="connsiteY1" fmla="*/ 0 h 290285"/>
              <a:gd name="connsiteX0" fmla="*/ 20765 w 72841"/>
              <a:gd name="connsiteY0" fmla="*/ 444499 h 444499"/>
              <a:gd name="connsiteX1" fmla="*/ 7159 w 72841"/>
              <a:gd name="connsiteY1" fmla="*/ 0 h 444499"/>
              <a:gd name="connsiteX0" fmla="*/ 67290 w 104085"/>
              <a:gd name="connsiteY0" fmla="*/ 444499 h 444499"/>
              <a:gd name="connsiteX1" fmla="*/ 53684 w 104085"/>
              <a:gd name="connsiteY1" fmla="*/ 0 h 444499"/>
              <a:gd name="connsiteX0" fmla="*/ 63326 w 100536"/>
              <a:gd name="connsiteY0" fmla="*/ 399142 h 399142"/>
              <a:gd name="connsiteX1" fmla="*/ 54255 w 100536"/>
              <a:gd name="connsiteY1" fmla="*/ 0 h 399142"/>
              <a:gd name="connsiteX0" fmla="*/ 63326 w 100536"/>
              <a:gd name="connsiteY0" fmla="*/ 716642 h 716642"/>
              <a:gd name="connsiteX1" fmla="*/ 54255 w 100536"/>
              <a:gd name="connsiteY1" fmla="*/ 0 h 716642"/>
              <a:gd name="connsiteX0" fmla="*/ 234795 w 253948"/>
              <a:gd name="connsiteY0" fmla="*/ 716642 h 716642"/>
              <a:gd name="connsiteX1" fmla="*/ 225724 w 253948"/>
              <a:gd name="connsiteY1" fmla="*/ 0 h 716642"/>
              <a:gd name="connsiteX0" fmla="*/ 188670 w 238564"/>
              <a:gd name="connsiteY0" fmla="*/ 557892 h 557892"/>
              <a:gd name="connsiteX1" fmla="*/ 238564 w 238564"/>
              <a:gd name="connsiteY1" fmla="*/ 0 h 557892"/>
              <a:gd name="connsiteX0" fmla="*/ 247855 w 297749"/>
              <a:gd name="connsiteY0" fmla="*/ 557892 h 557892"/>
              <a:gd name="connsiteX1" fmla="*/ 297749 w 297749"/>
              <a:gd name="connsiteY1" fmla="*/ 0 h 557892"/>
              <a:gd name="connsiteX0" fmla="*/ 138339 w 374197"/>
              <a:gd name="connsiteY0" fmla="*/ 403678 h 403678"/>
              <a:gd name="connsiteX1" fmla="*/ 374197 w 374197"/>
              <a:gd name="connsiteY1" fmla="*/ 0 h 403678"/>
              <a:gd name="connsiteX0" fmla="*/ 7791 w 243649"/>
              <a:gd name="connsiteY0" fmla="*/ 403678 h 403678"/>
              <a:gd name="connsiteX1" fmla="*/ 243649 w 243649"/>
              <a:gd name="connsiteY1" fmla="*/ 0 h 403678"/>
              <a:gd name="connsiteX0" fmla="*/ 118358 w 354216"/>
              <a:gd name="connsiteY0" fmla="*/ 403678 h 403678"/>
              <a:gd name="connsiteX1" fmla="*/ 354216 w 354216"/>
              <a:gd name="connsiteY1" fmla="*/ 0 h 403678"/>
              <a:gd name="connsiteX0" fmla="*/ 179249 w 310785"/>
              <a:gd name="connsiteY0" fmla="*/ 399142 h 399142"/>
              <a:gd name="connsiteX1" fmla="*/ 310785 w 310785"/>
              <a:gd name="connsiteY1" fmla="*/ 0 h 399142"/>
              <a:gd name="connsiteX0" fmla="*/ 315869 w 315869"/>
              <a:gd name="connsiteY0" fmla="*/ 404434 h 404434"/>
              <a:gd name="connsiteX1" fmla="*/ 251614 w 315869"/>
              <a:gd name="connsiteY1" fmla="*/ 0 h 404434"/>
              <a:gd name="connsiteX0" fmla="*/ 281698 w 296435"/>
              <a:gd name="connsiteY0" fmla="*/ 404434 h 404434"/>
              <a:gd name="connsiteX1" fmla="*/ 217443 w 296435"/>
              <a:gd name="connsiteY1" fmla="*/ 0 h 404434"/>
              <a:gd name="connsiteX0" fmla="*/ 255739 w 271077"/>
              <a:gd name="connsiteY0" fmla="*/ 199938 h 199938"/>
              <a:gd name="connsiteX1" fmla="*/ 223771 w 271077"/>
              <a:gd name="connsiteY1" fmla="*/ 0 h 199938"/>
              <a:gd name="connsiteX0" fmla="*/ 31968 w 86565"/>
              <a:gd name="connsiteY0" fmla="*/ 199938 h 199938"/>
              <a:gd name="connsiteX1" fmla="*/ 0 w 86565"/>
              <a:gd name="connsiteY1" fmla="*/ 0 h 199938"/>
              <a:gd name="connsiteX0" fmla="*/ 31968 w 31968"/>
              <a:gd name="connsiteY0" fmla="*/ 199938 h 199938"/>
              <a:gd name="connsiteX1" fmla="*/ 0 w 31968"/>
              <a:gd name="connsiteY1" fmla="*/ 0 h 199938"/>
              <a:gd name="connsiteX0" fmla="*/ 5984 w 11405"/>
              <a:gd name="connsiteY0" fmla="*/ 199938 h 199938"/>
              <a:gd name="connsiteX1" fmla="*/ 0 w 11405"/>
              <a:gd name="connsiteY1" fmla="*/ 0 h 199938"/>
              <a:gd name="connsiteX0" fmla="*/ 5984 w 8523"/>
              <a:gd name="connsiteY0" fmla="*/ 199938 h 199938"/>
              <a:gd name="connsiteX1" fmla="*/ 0 w 8523"/>
              <a:gd name="connsiteY1" fmla="*/ 0 h 199938"/>
              <a:gd name="connsiteX0" fmla="*/ 7021 w 7021"/>
              <a:gd name="connsiteY0" fmla="*/ 10000 h 10000"/>
              <a:gd name="connsiteX1" fmla="*/ 0 w 7021"/>
              <a:gd name="connsiteY1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21" h="10000">
                <a:moveTo>
                  <a:pt x="7021" y="10000"/>
                </a:moveTo>
                <a:cubicBezTo>
                  <a:pt x="-38" y="4031"/>
                  <a:pt x="6640" y="9022"/>
                  <a:pt x="0" y="0"/>
                </a:cubicBezTo>
              </a:path>
            </a:pathLst>
          </a:custGeom>
          <a:ln>
            <a:solidFill>
              <a:srgbClr val="FFC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91" name="Freeform 90"/>
          <p:cNvSpPr/>
          <p:nvPr/>
        </p:nvSpPr>
        <p:spPr>
          <a:xfrm>
            <a:off x="8126714" y="3986104"/>
            <a:ext cx="146050" cy="0"/>
          </a:xfrm>
          <a:custGeom>
            <a:avLst/>
            <a:gdLst>
              <a:gd name="connsiteX0" fmla="*/ 0 w 846131"/>
              <a:gd name="connsiteY0" fmla="*/ 875399 h 875399"/>
              <a:gd name="connsiteX1" fmla="*/ 494393 w 846131"/>
              <a:gd name="connsiteY1" fmla="*/ 290291 h 875399"/>
              <a:gd name="connsiteX2" fmla="*/ 839107 w 846131"/>
              <a:gd name="connsiteY2" fmla="*/ 6 h 875399"/>
              <a:gd name="connsiteX3" fmla="*/ 734785 w 846131"/>
              <a:gd name="connsiteY3" fmla="*/ 281220 h 875399"/>
              <a:gd name="connsiteX4" fmla="*/ 734785 w 846131"/>
              <a:gd name="connsiteY4" fmla="*/ 281220 h 875399"/>
              <a:gd name="connsiteX5" fmla="*/ 621393 w 846131"/>
              <a:gd name="connsiteY5" fmla="*/ 344720 h 875399"/>
              <a:gd name="connsiteX0" fmla="*/ 0 w 734785"/>
              <a:gd name="connsiteY0" fmla="*/ 631237 h 631237"/>
              <a:gd name="connsiteX1" fmla="*/ 494393 w 734785"/>
              <a:gd name="connsiteY1" fmla="*/ 46129 h 631237"/>
              <a:gd name="connsiteX2" fmla="*/ 734785 w 734785"/>
              <a:gd name="connsiteY2" fmla="*/ 37058 h 631237"/>
              <a:gd name="connsiteX3" fmla="*/ 734785 w 734785"/>
              <a:gd name="connsiteY3" fmla="*/ 37058 h 631237"/>
              <a:gd name="connsiteX4" fmla="*/ 621393 w 734785"/>
              <a:gd name="connsiteY4" fmla="*/ 100558 h 631237"/>
              <a:gd name="connsiteX0" fmla="*/ 0 w 734785"/>
              <a:gd name="connsiteY0" fmla="*/ 594179 h 594179"/>
              <a:gd name="connsiteX1" fmla="*/ 734785 w 734785"/>
              <a:gd name="connsiteY1" fmla="*/ 0 h 594179"/>
              <a:gd name="connsiteX2" fmla="*/ 734785 w 734785"/>
              <a:gd name="connsiteY2" fmla="*/ 0 h 594179"/>
              <a:gd name="connsiteX3" fmla="*/ 621393 w 734785"/>
              <a:gd name="connsiteY3" fmla="*/ 63500 h 594179"/>
              <a:gd name="connsiteX0" fmla="*/ 0 w 734785"/>
              <a:gd name="connsiteY0" fmla="*/ 594179 h 594179"/>
              <a:gd name="connsiteX1" fmla="*/ 734785 w 734785"/>
              <a:gd name="connsiteY1" fmla="*/ 0 h 594179"/>
              <a:gd name="connsiteX2" fmla="*/ 621393 w 734785"/>
              <a:gd name="connsiteY2" fmla="*/ 63500 h 594179"/>
              <a:gd name="connsiteX0" fmla="*/ 0 w 875393"/>
              <a:gd name="connsiteY0" fmla="*/ 975179 h 975179"/>
              <a:gd name="connsiteX1" fmla="*/ 734785 w 875393"/>
              <a:gd name="connsiteY1" fmla="*/ 381000 h 975179"/>
              <a:gd name="connsiteX2" fmla="*/ 875393 w 875393"/>
              <a:gd name="connsiteY2" fmla="*/ 0 h 975179"/>
              <a:gd name="connsiteX0" fmla="*/ 0 w 861786"/>
              <a:gd name="connsiteY0" fmla="*/ 884464 h 884464"/>
              <a:gd name="connsiteX1" fmla="*/ 734785 w 861786"/>
              <a:gd name="connsiteY1" fmla="*/ 290285 h 884464"/>
              <a:gd name="connsiteX2" fmla="*/ 861786 w 861786"/>
              <a:gd name="connsiteY2" fmla="*/ 0 h 884464"/>
              <a:gd name="connsiteX0" fmla="*/ 0 w 127001"/>
              <a:gd name="connsiteY0" fmla="*/ 290285 h 290285"/>
              <a:gd name="connsiteX1" fmla="*/ 127001 w 127001"/>
              <a:gd name="connsiteY1" fmla="*/ 0 h 290285"/>
              <a:gd name="connsiteX0" fmla="*/ 20765 w 72841"/>
              <a:gd name="connsiteY0" fmla="*/ 444499 h 444499"/>
              <a:gd name="connsiteX1" fmla="*/ 7159 w 72841"/>
              <a:gd name="connsiteY1" fmla="*/ 0 h 444499"/>
              <a:gd name="connsiteX0" fmla="*/ 67290 w 104085"/>
              <a:gd name="connsiteY0" fmla="*/ 444499 h 444499"/>
              <a:gd name="connsiteX1" fmla="*/ 53684 w 104085"/>
              <a:gd name="connsiteY1" fmla="*/ 0 h 444499"/>
              <a:gd name="connsiteX0" fmla="*/ 63326 w 100536"/>
              <a:gd name="connsiteY0" fmla="*/ 399142 h 399142"/>
              <a:gd name="connsiteX1" fmla="*/ 54255 w 100536"/>
              <a:gd name="connsiteY1" fmla="*/ 0 h 399142"/>
              <a:gd name="connsiteX0" fmla="*/ 63326 w 100536"/>
              <a:gd name="connsiteY0" fmla="*/ 716642 h 716642"/>
              <a:gd name="connsiteX1" fmla="*/ 54255 w 100536"/>
              <a:gd name="connsiteY1" fmla="*/ 0 h 716642"/>
              <a:gd name="connsiteX0" fmla="*/ 234795 w 253948"/>
              <a:gd name="connsiteY0" fmla="*/ 716642 h 716642"/>
              <a:gd name="connsiteX1" fmla="*/ 225724 w 253948"/>
              <a:gd name="connsiteY1" fmla="*/ 0 h 716642"/>
              <a:gd name="connsiteX0" fmla="*/ 188670 w 238564"/>
              <a:gd name="connsiteY0" fmla="*/ 557892 h 557892"/>
              <a:gd name="connsiteX1" fmla="*/ 238564 w 238564"/>
              <a:gd name="connsiteY1" fmla="*/ 0 h 557892"/>
              <a:gd name="connsiteX0" fmla="*/ 247855 w 297749"/>
              <a:gd name="connsiteY0" fmla="*/ 557892 h 557892"/>
              <a:gd name="connsiteX1" fmla="*/ 297749 w 297749"/>
              <a:gd name="connsiteY1" fmla="*/ 0 h 557892"/>
              <a:gd name="connsiteX0" fmla="*/ 227098 w 308742"/>
              <a:gd name="connsiteY0" fmla="*/ 521606 h 521606"/>
              <a:gd name="connsiteX1" fmla="*/ 308742 w 308742"/>
              <a:gd name="connsiteY1" fmla="*/ 0 h 521606"/>
              <a:gd name="connsiteX0" fmla="*/ 209908 w 318766"/>
              <a:gd name="connsiteY0" fmla="*/ 521606 h 521606"/>
              <a:gd name="connsiteX1" fmla="*/ 318766 w 318766"/>
              <a:gd name="connsiteY1" fmla="*/ 0 h 521606"/>
              <a:gd name="connsiteX0" fmla="*/ 304304 w 304304"/>
              <a:gd name="connsiteY0" fmla="*/ 566963 h 566963"/>
              <a:gd name="connsiteX1" fmla="*/ 272555 w 304304"/>
              <a:gd name="connsiteY1" fmla="*/ 0 h 566963"/>
              <a:gd name="connsiteX0" fmla="*/ 164605 w 350570"/>
              <a:gd name="connsiteY0" fmla="*/ 576034 h 576034"/>
              <a:gd name="connsiteX1" fmla="*/ 350570 w 350570"/>
              <a:gd name="connsiteY1" fmla="*/ 0 h 576034"/>
              <a:gd name="connsiteX0" fmla="*/ 10625 w 338092"/>
              <a:gd name="connsiteY0" fmla="*/ 576034 h 576034"/>
              <a:gd name="connsiteX1" fmla="*/ 196590 w 338092"/>
              <a:gd name="connsiteY1" fmla="*/ 0 h 576034"/>
              <a:gd name="connsiteX0" fmla="*/ 0 w 381795"/>
              <a:gd name="connsiteY0" fmla="*/ 576034 h 576034"/>
              <a:gd name="connsiteX1" fmla="*/ 185965 w 381795"/>
              <a:gd name="connsiteY1" fmla="*/ 0 h 576034"/>
              <a:gd name="connsiteX0" fmla="*/ 81642 w 288434"/>
              <a:gd name="connsiteY0" fmla="*/ 199569 h 199569"/>
              <a:gd name="connsiteX1" fmla="*/ 0 w 288434"/>
              <a:gd name="connsiteY1" fmla="*/ 0 h 199569"/>
              <a:gd name="connsiteX0" fmla="*/ 81642 w 183728"/>
              <a:gd name="connsiteY0" fmla="*/ 199569 h 199905"/>
              <a:gd name="connsiteX1" fmla="*/ 0 w 183728"/>
              <a:gd name="connsiteY1" fmla="*/ 0 h 199905"/>
              <a:gd name="connsiteX0" fmla="*/ 81642 w 81642"/>
              <a:gd name="connsiteY0" fmla="*/ 199569 h 199733"/>
              <a:gd name="connsiteX1" fmla="*/ 0 w 81642"/>
              <a:gd name="connsiteY1" fmla="*/ 0 h 199733"/>
              <a:gd name="connsiteX0" fmla="*/ 104321 w 104321"/>
              <a:gd name="connsiteY0" fmla="*/ 185962 h 186137"/>
              <a:gd name="connsiteX1" fmla="*/ 0 w 104321"/>
              <a:gd name="connsiteY1" fmla="*/ 1 h 186137"/>
              <a:gd name="connsiteX0" fmla="*/ 104321 w 104321"/>
              <a:gd name="connsiteY0" fmla="*/ 196084 h 196217"/>
              <a:gd name="connsiteX1" fmla="*/ 0 w 104321"/>
              <a:gd name="connsiteY1" fmla="*/ 10123 h 196217"/>
              <a:gd name="connsiteX0" fmla="*/ 162529 w 162529"/>
              <a:gd name="connsiteY0" fmla="*/ 125336 h 125522"/>
              <a:gd name="connsiteX1" fmla="*/ 0 w 162529"/>
              <a:gd name="connsiteY1" fmla="*/ 13459 h 125522"/>
              <a:gd name="connsiteX0" fmla="*/ 162529 w 162529"/>
              <a:gd name="connsiteY0" fmla="*/ 81327 h 81577"/>
              <a:gd name="connsiteX1" fmla="*/ 0 w 162529"/>
              <a:gd name="connsiteY1" fmla="*/ 17075 h 81577"/>
              <a:gd name="connsiteX0" fmla="*/ 162529 w 162529"/>
              <a:gd name="connsiteY0" fmla="*/ 23349 h 27889"/>
              <a:gd name="connsiteX1" fmla="*/ 0 w 162529"/>
              <a:gd name="connsiteY1" fmla="*/ 27889 h 27889"/>
              <a:gd name="connsiteX0" fmla="*/ 162529 w 162529"/>
              <a:gd name="connsiteY0" fmla="*/ 0 h 4540"/>
              <a:gd name="connsiteX1" fmla="*/ 0 w 162529"/>
              <a:gd name="connsiteY1" fmla="*/ 4540 h 4540"/>
              <a:gd name="connsiteX0" fmla="*/ 10195 w 10195"/>
              <a:gd name="connsiteY0" fmla="*/ 11967 h 15919"/>
              <a:gd name="connsiteX1" fmla="*/ 0 w 10195"/>
              <a:gd name="connsiteY1" fmla="*/ 987 h 15919"/>
              <a:gd name="connsiteX0" fmla="*/ 10195 w 10195"/>
              <a:gd name="connsiteY0" fmla="*/ 14150 h 14150"/>
              <a:gd name="connsiteX1" fmla="*/ 0 w 10195"/>
              <a:gd name="connsiteY1" fmla="*/ 3170 h 14150"/>
              <a:gd name="connsiteX0" fmla="*/ 10390 w 10390"/>
              <a:gd name="connsiteY0" fmla="*/ 6604 h 9610"/>
              <a:gd name="connsiteX1" fmla="*/ 0 w 10390"/>
              <a:gd name="connsiteY1" fmla="*/ 9611 h 9610"/>
              <a:gd name="connsiteX0" fmla="*/ 10000 w 10000"/>
              <a:gd name="connsiteY0" fmla="*/ 1 h 3129"/>
              <a:gd name="connsiteX1" fmla="*/ 0 w 10000"/>
              <a:gd name="connsiteY1" fmla="*/ 3130 h 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29">
                <a:moveTo>
                  <a:pt x="10000" y="1"/>
                </a:moveTo>
                <a:cubicBezTo>
                  <a:pt x="1316" y="8316"/>
                  <a:pt x="10654" y="-4150"/>
                  <a:pt x="0" y="3130"/>
                </a:cubicBezTo>
              </a:path>
            </a:pathLst>
          </a:custGeom>
          <a:ln>
            <a:solidFill>
              <a:srgbClr val="FFC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92" name="TextBox 50"/>
          <p:cNvSpPr txBox="1">
            <a:spLocks noChangeArrowheads="1"/>
          </p:cNvSpPr>
          <p:nvPr/>
        </p:nvSpPr>
        <p:spPr bwMode="auto">
          <a:xfrm>
            <a:off x="7802866" y="1880030"/>
            <a:ext cx="890588" cy="73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r"/>
            <a:r>
              <a:rPr lang="en-AU" sz="1400" b="1">
                <a:latin typeface="Arial Narrow" charset="0"/>
                <a:cs typeface="Arial Narrow" charset="0"/>
              </a:rPr>
              <a:t>Weather</a:t>
            </a:r>
          </a:p>
          <a:p>
            <a:pPr algn="ctr"/>
            <a:r>
              <a:rPr lang="en-AU" sz="1400" b="1">
                <a:latin typeface="Arial Narrow" charset="0"/>
                <a:cs typeface="Arial Narrow" charset="0"/>
              </a:rPr>
              <a:t>340 TB</a:t>
            </a:r>
          </a:p>
          <a:p>
            <a:endParaRPr lang="en-AU" sz="1400"/>
          </a:p>
        </p:txBody>
      </p:sp>
      <p:sp>
        <p:nvSpPr>
          <p:cNvPr id="93" name="Freeform 92"/>
          <p:cNvSpPr/>
          <p:nvPr/>
        </p:nvSpPr>
        <p:spPr>
          <a:xfrm rot="1461011">
            <a:off x="7171039" y="1255607"/>
            <a:ext cx="152400" cy="88900"/>
          </a:xfrm>
          <a:custGeom>
            <a:avLst/>
            <a:gdLst>
              <a:gd name="connsiteX0" fmla="*/ 0 w 846131"/>
              <a:gd name="connsiteY0" fmla="*/ 875399 h 875399"/>
              <a:gd name="connsiteX1" fmla="*/ 494393 w 846131"/>
              <a:gd name="connsiteY1" fmla="*/ 290291 h 875399"/>
              <a:gd name="connsiteX2" fmla="*/ 839107 w 846131"/>
              <a:gd name="connsiteY2" fmla="*/ 6 h 875399"/>
              <a:gd name="connsiteX3" fmla="*/ 734785 w 846131"/>
              <a:gd name="connsiteY3" fmla="*/ 281220 h 875399"/>
              <a:gd name="connsiteX4" fmla="*/ 734785 w 846131"/>
              <a:gd name="connsiteY4" fmla="*/ 281220 h 875399"/>
              <a:gd name="connsiteX5" fmla="*/ 621393 w 846131"/>
              <a:gd name="connsiteY5" fmla="*/ 344720 h 875399"/>
              <a:gd name="connsiteX0" fmla="*/ 0 w 734785"/>
              <a:gd name="connsiteY0" fmla="*/ 631237 h 631237"/>
              <a:gd name="connsiteX1" fmla="*/ 494393 w 734785"/>
              <a:gd name="connsiteY1" fmla="*/ 46129 h 631237"/>
              <a:gd name="connsiteX2" fmla="*/ 734785 w 734785"/>
              <a:gd name="connsiteY2" fmla="*/ 37058 h 631237"/>
              <a:gd name="connsiteX3" fmla="*/ 734785 w 734785"/>
              <a:gd name="connsiteY3" fmla="*/ 37058 h 631237"/>
              <a:gd name="connsiteX4" fmla="*/ 621393 w 734785"/>
              <a:gd name="connsiteY4" fmla="*/ 100558 h 631237"/>
              <a:gd name="connsiteX0" fmla="*/ 0 w 734785"/>
              <a:gd name="connsiteY0" fmla="*/ 594179 h 594179"/>
              <a:gd name="connsiteX1" fmla="*/ 734785 w 734785"/>
              <a:gd name="connsiteY1" fmla="*/ 0 h 594179"/>
              <a:gd name="connsiteX2" fmla="*/ 734785 w 734785"/>
              <a:gd name="connsiteY2" fmla="*/ 0 h 594179"/>
              <a:gd name="connsiteX3" fmla="*/ 621393 w 734785"/>
              <a:gd name="connsiteY3" fmla="*/ 63500 h 594179"/>
              <a:gd name="connsiteX0" fmla="*/ 0 w 734785"/>
              <a:gd name="connsiteY0" fmla="*/ 594179 h 594179"/>
              <a:gd name="connsiteX1" fmla="*/ 734785 w 734785"/>
              <a:gd name="connsiteY1" fmla="*/ 0 h 594179"/>
              <a:gd name="connsiteX2" fmla="*/ 621393 w 734785"/>
              <a:gd name="connsiteY2" fmla="*/ 63500 h 594179"/>
              <a:gd name="connsiteX0" fmla="*/ 0 w 875393"/>
              <a:gd name="connsiteY0" fmla="*/ 975179 h 975179"/>
              <a:gd name="connsiteX1" fmla="*/ 734785 w 875393"/>
              <a:gd name="connsiteY1" fmla="*/ 381000 h 975179"/>
              <a:gd name="connsiteX2" fmla="*/ 875393 w 875393"/>
              <a:gd name="connsiteY2" fmla="*/ 0 h 975179"/>
              <a:gd name="connsiteX0" fmla="*/ 0 w 861786"/>
              <a:gd name="connsiteY0" fmla="*/ 884464 h 884464"/>
              <a:gd name="connsiteX1" fmla="*/ 734785 w 861786"/>
              <a:gd name="connsiteY1" fmla="*/ 290285 h 884464"/>
              <a:gd name="connsiteX2" fmla="*/ 861786 w 861786"/>
              <a:gd name="connsiteY2" fmla="*/ 0 h 884464"/>
              <a:gd name="connsiteX0" fmla="*/ 0 w 127001"/>
              <a:gd name="connsiteY0" fmla="*/ 290285 h 290285"/>
              <a:gd name="connsiteX1" fmla="*/ 127001 w 127001"/>
              <a:gd name="connsiteY1" fmla="*/ 0 h 290285"/>
              <a:gd name="connsiteX0" fmla="*/ 20765 w 72841"/>
              <a:gd name="connsiteY0" fmla="*/ 444499 h 444499"/>
              <a:gd name="connsiteX1" fmla="*/ 7159 w 72841"/>
              <a:gd name="connsiteY1" fmla="*/ 0 h 444499"/>
              <a:gd name="connsiteX0" fmla="*/ 67290 w 104085"/>
              <a:gd name="connsiteY0" fmla="*/ 444499 h 444499"/>
              <a:gd name="connsiteX1" fmla="*/ 53684 w 104085"/>
              <a:gd name="connsiteY1" fmla="*/ 0 h 444499"/>
              <a:gd name="connsiteX0" fmla="*/ 63326 w 100536"/>
              <a:gd name="connsiteY0" fmla="*/ 399142 h 399142"/>
              <a:gd name="connsiteX1" fmla="*/ 54255 w 100536"/>
              <a:gd name="connsiteY1" fmla="*/ 0 h 399142"/>
              <a:gd name="connsiteX0" fmla="*/ 63326 w 100536"/>
              <a:gd name="connsiteY0" fmla="*/ 716642 h 716642"/>
              <a:gd name="connsiteX1" fmla="*/ 54255 w 100536"/>
              <a:gd name="connsiteY1" fmla="*/ 0 h 716642"/>
              <a:gd name="connsiteX0" fmla="*/ 234795 w 253948"/>
              <a:gd name="connsiteY0" fmla="*/ 716642 h 716642"/>
              <a:gd name="connsiteX1" fmla="*/ 225724 w 253948"/>
              <a:gd name="connsiteY1" fmla="*/ 0 h 716642"/>
              <a:gd name="connsiteX0" fmla="*/ 188670 w 238564"/>
              <a:gd name="connsiteY0" fmla="*/ 557892 h 557892"/>
              <a:gd name="connsiteX1" fmla="*/ 238564 w 238564"/>
              <a:gd name="connsiteY1" fmla="*/ 0 h 557892"/>
              <a:gd name="connsiteX0" fmla="*/ 247855 w 297749"/>
              <a:gd name="connsiteY0" fmla="*/ 557892 h 557892"/>
              <a:gd name="connsiteX1" fmla="*/ 297749 w 297749"/>
              <a:gd name="connsiteY1" fmla="*/ 0 h 557892"/>
              <a:gd name="connsiteX0" fmla="*/ 227098 w 308742"/>
              <a:gd name="connsiteY0" fmla="*/ 521606 h 521606"/>
              <a:gd name="connsiteX1" fmla="*/ 308742 w 308742"/>
              <a:gd name="connsiteY1" fmla="*/ 0 h 521606"/>
              <a:gd name="connsiteX0" fmla="*/ 209908 w 318766"/>
              <a:gd name="connsiteY0" fmla="*/ 521606 h 521606"/>
              <a:gd name="connsiteX1" fmla="*/ 318766 w 318766"/>
              <a:gd name="connsiteY1" fmla="*/ 0 h 521606"/>
              <a:gd name="connsiteX0" fmla="*/ 304304 w 304304"/>
              <a:gd name="connsiteY0" fmla="*/ 566963 h 566963"/>
              <a:gd name="connsiteX1" fmla="*/ 272555 w 304304"/>
              <a:gd name="connsiteY1" fmla="*/ 0 h 566963"/>
              <a:gd name="connsiteX0" fmla="*/ 164605 w 350570"/>
              <a:gd name="connsiteY0" fmla="*/ 576034 h 576034"/>
              <a:gd name="connsiteX1" fmla="*/ 350570 w 350570"/>
              <a:gd name="connsiteY1" fmla="*/ 0 h 576034"/>
              <a:gd name="connsiteX0" fmla="*/ 10625 w 338092"/>
              <a:gd name="connsiteY0" fmla="*/ 576034 h 576034"/>
              <a:gd name="connsiteX1" fmla="*/ 196590 w 338092"/>
              <a:gd name="connsiteY1" fmla="*/ 0 h 576034"/>
              <a:gd name="connsiteX0" fmla="*/ 0 w 381795"/>
              <a:gd name="connsiteY0" fmla="*/ 576034 h 576034"/>
              <a:gd name="connsiteX1" fmla="*/ 185965 w 381795"/>
              <a:gd name="connsiteY1" fmla="*/ 0 h 576034"/>
              <a:gd name="connsiteX0" fmla="*/ 81642 w 288434"/>
              <a:gd name="connsiteY0" fmla="*/ 199569 h 199569"/>
              <a:gd name="connsiteX1" fmla="*/ 0 w 288434"/>
              <a:gd name="connsiteY1" fmla="*/ 0 h 199569"/>
              <a:gd name="connsiteX0" fmla="*/ 81642 w 183728"/>
              <a:gd name="connsiteY0" fmla="*/ 199569 h 199905"/>
              <a:gd name="connsiteX1" fmla="*/ 0 w 183728"/>
              <a:gd name="connsiteY1" fmla="*/ 0 h 199905"/>
              <a:gd name="connsiteX0" fmla="*/ 81642 w 81642"/>
              <a:gd name="connsiteY0" fmla="*/ 199569 h 199733"/>
              <a:gd name="connsiteX1" fmla="*/ 0 w 81642"/>
              <a:gd name="connsiteY1" fmla="*/ 0 h 199733"/>
              <a:gd name="connsiteX0" fmla="*/ 104321 w 104321"/>
              <a:gd name="connsiteY0" fmla="*/ 185962 h 186137"/>
              <a:gd name="connsiteX1" fmla="*/ 0 w 104321"/>
              <a:gd name="connsiteY1" fmla="*/ 1 h 186137"/>
              <a:gd name="connsiteX0" fmla="*/ 104321 w 104321"/>
              <a:gd name="connsiteY0" fmla="*/ 196084 h 196217"/>
              <a:gd name="connsiteX1" fmla="*/ 0 w 104321"/>
              <a:gd name="connsiteY1" fmla="*/ 10123 h 196217"/>
              <a:gd name="connsiteX0" fmla="*/ 162529 w 162529"/>
              <a:gd name="connsiteY0" fmla="*/ 125336 h 125522"/>
              <a:gd name="connsiteX1" fmla="*/ 0 w 162529"/>
              <a:gd name="connsiteY1" fmla="*/ 13459 h 125522"/>
              <a:gd name="connsiteX0" fmla="*/ 162529 w 162529"/>
              <a:gd name="connsiteY0" fmla="*/ 81327 h 81577"/>
              <a:gd name="connsiteX1" fmla="*/ 0 w 162529"/>
              <a:gd name="connsiteY1" fmla="*/ 17075 h 81577"/>
              <a:gd name="connsiteX0" fmla="*/ 162529 w 162529"/>
              <a:gd name="connsiteY0" fmla="*/ 23349 h 27889"/>
              <a:gd name="connsiteX1" fmla="*/ 0 w 162529"/>
              <a:gd name="connsiteY1" fmla="*/ 27889 h 27889"/>
              <a:gd name="connsiteX0" fmla="*/ 173112 w 173112"/>
              <a:gd name="connsiteY0" fmla="*/ 0 h 491374"/>
              <a:gd name="connsiteX1" fmla="*/ 0 w 173112"/>
              <a:gd name="connsiteY1" fmla="*/ 491374 h 491374"/>
              <a:gd name="connsiteX0" fmla="*/ 173112 w 173112"/>
              <a:gd name="connsiteY0" fmla="*/ 0 h 491416"/>
              <a:gd name="connsiteX1" fmla="*/ 0 w 173112"/>
              <a:gd name="connsiteY1" fmla="*/ 491374 h 491416"/>
              <a:gd name="connsiteX0" fmla="*/ 231321 w 231321"/>
              <a:gd name="connsiteY0" fmla="*/ 0 h 491416"/>
              <a:gd name="connsiteX1" fmla="*/ 0 w 231321"/>
              <a:gd name="connsiteY1" fmla="*/ 491374 h 491416"/>
              <a:gd name="connsiteX0" fmla="*/ 231321 w 231321"/>
              <a:gd name="connsiteY0" fmla="*/ 0 h 496493"/>
              <a:gd name="connsiteX1" fmla="*/ 0 w 231321"/>
              <a:gd name="connsiteY1" fmla="*/ 491374 h 496493"/>
              <a:gd name="connsiteX0" fmla="*/ 173113 w 173113"/>
              <a:gd name="connsiteY0" fmla="*/ 0 h 501739"/>
              <a:gd name="connsiteX1" fmla="*/ 0 w 173113"/>
              <a:gd name="connsiteY1" fmla="*/ 496666 h 501739"/>
              <a:gd name="connsiteX0" fmla="*/ 120196 w 151492"/>
              <a:gd name="connsiteY0" fmla="*/ 0 h 501739"/>
              <a:gd name="connsiteX1" fmla="*/ 0 w 151492"/>
              <a:gd name="connsiteY1" fmla="*/ 496666 h 501739"/>
              <a:gd name="connsiteX0" fmla="*/ 120196 w 206351"/>
              <a:gd name="connsiteY0" fmla="*/ 0 h 502499"/>
              <a:gd name="connsiteX1" fmla="*/ 0 w 206351"/>
              <a:gd name="connsiteY1" fmla="*/ 496666 h 502499"/>
              <a:gd name="connsiteX0" fmla="*/ 120196 w 171602"/>
              <a:gd name="connsiteY0" fmla="*/ 0 h 502557"/>
              <a:gd name="connsiteX1" fmla="*/ 0 w 171602"/>
              <a:gd name="connsiteY1" fmla="*/ 496666 h 502557"/>
              <a:gd name="connsiteX0" fmla="*/ 263109 w 263109"/>
              <a:gd name="connsiteY0" fmla="*/ 0 h 69506"/>
              <a:gd name="connsiteX1" fmla="*/ 0 w 263109"/>
              <a:gd name="connsiteY1" fmla="*/ 22440 h 69506"/>
              <a:gd name="connsiteX0" fmla="*/ 263109 w 263109"/>
              <a:gd name="connsiteY0" fmla="*/ 61554 h 109390"/>
              <a:gd name="connsiteX1" fmla="*/ 256930 w 263109"/>
              <a:gd name="connsiteY1" fmla="*/ 48 h 109390"/>
              <a:gd name="connsiteX2" fmla="*/ 0 w 263109"/>
              <a:gd name="connsiteY2" fmla="*/ 83994 h 109390"/>
              <a:gd name="connsiteX0" fmla="*/ 263109 w 263109"/>
              <a:gd name="connsiteY0" fmla="*/ 61554 h 112357"/>
              <a:gd name="connsiteX1" fmla="*/ 256930 w 263109"/>
              <a:gd name="connsiteY1" fmla="*/ 48 h 112357"/>
              <a:gd name="connsiteX2" fmla="*/ 0 w 263109"/>
              <a:gd name="connsiteY2" fmla="*/ 83994 h 112357"/>
              <a:gd name="connsiteX0" fmla="*/ 256930 w 256930"/>
              <a:gd name="connsiteY0" fmla="*/ 0 h 112309"/>
              <a:gd name="connsiteX1" fmla="*/ 0 w 256930"/>
              <a:gd name="connsiteY1" fmla="*/ 83946 h 112309"/>
              <a:gd name="connsiteX0" fmla="*/ 256930 w 256930"/>
              <a:gd name="connsiteY0" fmla="*/ 0 h 107278"/>
              <a:gd name="connsiteX1" fmla="*/ 0 w 256930"/>
              <a:gd name="connsiteY1" fmla="*/ 83946 h 107278"/>
              <a:gd name="connsiteX0" fmla="*/ 256930 w 256930"/>
              <a:gd name="connsiteY0" fmla="*/ 0 h 83946"/>
              <a:gd name="connsiteX1" fmla="*/ 0 w 256930"/>
              <a:gd name="connsiteY1" fmla="*/ 83946 h 83946"/>
              <a:gd name="connsiteX0" fmla="*/ 97776 w 100695"/>
              <a:gd name="connsiteY0" fmla="*/ 0 h 139164"/>
              <a:gd name="connsiteX1" fmla="*/ 0 w 100695"/>
              <a:gd name="connsiteY1" fmla="*/ 139164 h 139164"/>
              <a:gd name="connsiteX0" fmla="*/ 97776 w 125448"/>
              <a:gd name="connsiteY0" fmla="*/ 0 h 139164"/>
              <a:gd name="connsiteX1" fmla="*/ 0 w 125448"/>
              <a:gd name="connsiteY1" fmla="*/ 139164 h 139164"/>
              <a:gd name="connsiteX0" fmla="*/ 97776 w 97776"/>
              <a:gd name="connsiteY0" fmla="*/ 0 h 139164"/>
              <a:gd name="connsiteX1" fmla="*/ 0 w 97776"/>
              <a:gd name="connsiteY1" fmla="*/ 139164 h 139164"/>
              <a:gd name="connsiteX0" fmla="*/ 81536 w 81536"/>
              <a:gd name="connsiteY0" fmla="*/ 0 h 142412"/>
              <a:gd name="connsiteX1" fmla="*/ 0 w 81536"/>
              <a:gd name="connsiteY1" fmla="*/ 142412 h 142412"/>
              <a:gd name="connsiteX0" fmla="*/ 81536 w 81536"/>
              <a:gd name="connsiteY0" fmla="*/ 0 h 142412"/>
              <a:gd name="connsiteX1" fmla="*/ 0 w 81536"/>
              <a:gd name="connsiteY1" fmla="*/ 142412 h 142412"/>
              <a:gd name="connsiteX0" fmla="*/ 77546 w 77546"/>
              <a:gd name="connsiteY0" fmla="*/ 0 h 134150"/>
              <a:gd name="connsiteX1" fmla="*/ 0 w 77546"/>
              <a:gd name="connsiteY1" fmla="*/ 134150 h 134150"/>
              <a:gd name="connsiteX0" fmla="*/ 77071 w 77071"/>
              <a:gd name="connsiteY0" fmla="*/ 0 h 155158"/>
              <a:gd name="connsiteX1" fmla="*/ 0 w 77071"/>
              <a:gd name="connsiteY1" fmla="*/ 155158 h 15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071" h="155158">
                <a:moveTo>
                  <a:pt x="77071" y="0"/>
                </a:moveTo>
                <a:cubicBezTo>
                  <a:pt x="2978" y="146481"/>
                  <a:pt x="74370" y="14024"/>
                  <a:pt x="0" y="155158"/>
                </a:cubicBezTo>
              </a:path>
            </a:pathLst>
          </a:custGeom>
          <a:ln>
            <a:solidFill>
              <a:srgbClr val="FFC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94" name="Freeform 93"/>
          <p:cNvSpPr/>
          <p:nvPr/>
        </p:nvSpPr>
        <p:spPr>
          <a:xfrm rot="16200000">
            <a:off x="8090741" y="2602863"/>
            <a:ext cx="192617" cy="0"/>
          </a:xfrm>
          <a:custGeom>
            <a:avLst/>
            <a:gdLst>
              <a:gd name="connsiteX0" fmla="*/ 0 w 846131"/>
              <a:gd name="connsiteY0" fmla="*/ 875399 h 875399"/>
              <a:gd name="connsiteX1" fmla="*/ 494393 w 846131"/>
              <a:gd name="connsiteY1" fmla="*/ 290291 h 875399"/>
              <a:gd name="connsiteX2" fmla="*/ 839107 w 846131"/>
              <a:gd name="connsiteY2" fmla="*/ 6 h 875399"/>
              <a:gd name="connsiteX3" fmla="*/ 734785 w 846131"/>
              <a:gd name="connsiteY3" fmla="*/ 281220 h 875399"/>
              <a:gd name="connsiteX4" fmla="*/ 734785 w 846131"/>
              <a:gd name="connsiteY4" fmla="*/ 281220 h 875399"/>
              <a:gd name="connsiteX5" fmla="*/ 621393 w 846131"/>
              <a:gd name="connsiteY5" fmla="*/ 344720 h 875399"/>
              <a:gd name="connsiteX0" fmla="*/ 0 w 734785"/>
              <a:gd name="connsiteY0" fmla="*/ 631237 h 631237"/>
              <a:gd name="connsiteX1" fmla="*/ 494393 w 734785"/>
              <a:gd name="connsiteY1" fmla="*/ 46129 h 631237"/>
              <a:gd name="connsiteX2" fmla="*/ 734785 w 734785"/>
              <a:gd name="connsiteY2" fmla="*/ 37058 h 631237"/>
              <a:gd name="connsiteX3" fmla="*/ 734785 w 734785"/>
              <a:gd name="connsiteY3" fmla="*/ 37058 h 631237"/>
              <a:gd name="connsiteX4" fmla="*/ 621393 w 734785"/>
              <a:gd name="connsiteY4" fmla="*/ 100558 h 631237"/>
              <a:gd name="connsiteX0" fmla="*/ 0 w 734785"/>
              <a:gd name="connsiteY0" fmla="*/ 594179 h 594179"/>
              <a:gd name="connsiteX1" fmla="*/ 734785 w 734785"/>
              <a:gd name="connsiteY1" fmla="*/ 0 h 594179"/>
              <a:gd name="connsiteX2" fmla="*/ 734785 w 734785"/>
              <a:gd name="connsiteY2" fmla="*/ 0 h 594179"/>
              <a:gd name="connsiteX3" fmla="*/ 621393 w 734785"/>
              <a:gd name="connsiteY3" fmla="*/ 63500 h 594179"/>
              <a:gd name="connsiteX0" fmla="*/ 0 w 734785"/>
              <a:gd name="connsiteY0" fmla="*/ 594179 h 594179"/>
              <a:gd name="connsiteX1" fmla="*/ 734785 w 734785"/>
              <a:gd name="connsiteY1" fmla="*/ 0 h 594179"/>
              <a:gd name="connsiteX2" fmla="*/ 621393 w 734785"/>
              <a:gd name="connsiteY2" fmla="*/ 63500 h 594179"/>
              <a:gd name="connsiteX0" fmla="*/ 0 w 875393"/>
              <a:gd name="connsiteY0" fmla="*/ 975179 h 975179"/>
              <a:gd name="connsiteX1" fmla="*/ 734785 w 875393"/>
              <a:gd name="connsiteY1" fmla="*/ 381000 h 975179"/>
              <a:gd name="connsiteX2" fmla="*/ 875393 w 875393"/>
              <a:gd name="connsiteY2" fmla="*/ 0 h 975179"/>
              <a:gd name="connsiteX0" fmla="*/ 0 w 861786"/>
              <a:gd name="connsiteY0" fmla="*/ 884464 h 884464"/>
              <a:gd name="connsiteX1" fmla="*/ 734785 w 861786"/>
              <a:gd name="connsiteY1" fmla="*/ 290285 h 884464"/>
              <a:gd name="connsiteX2" fmla="*/ 861786 w 861786"/>
              <a:gd name="connsiteY2" fmla="*/ 0 h 884464"/>
              <a:gd name="connsiteX0" fmla="*/ 0 w 127001"/>
              <a:gd name="connsiteY0" fmla="*/ 290285 h 290285"/>
              <a:gd name="connsiteX1" fmla="*/ 127001 w 127001"/>
              <a:gd name="connsiteY1" fmla="*/ 0 h 290285"/>
              <a:gd name="connsiteX0" fmla="*/ 20765 w 72841"/>
              <a:gd name="connsiteY0" fmla="*/ 444499 h 444499"/>
              <a:gd name="connsiteX1" fmla="*/ 7159 w 72841"/>
              <a:gd name="connsiteY1" fmla="*/ 0 h 444499"/>
              <a:gd name="connsiteX0" fmla="*/ 67290 w 104085"/>
              <a:gd name="connsiteY0" fmla="*/ 444499 h 444499"/>
              <a:gd name="connsiteX1" fmla="*/ 53684 w 104085"/>
              <a:gd name="connsiteY1" fmla="*/ 0 h 444499"/>
              <a:gd name="connsiteX0" fmla="*/ 63326 w 100536"/>
              <a:gd name="connsiteY0" fmla="*/ 399142 h 399142"/>
              <a:gd name="connsiteX1" fmla="*/ 54255 w 100536"/>
              <a:gd name="connsiteY1" fmla="*/ 0 h 399142"/>
              <a:gd name="connsiteX0" fmla="*/ 63326 w 100536"/>
              <a:gd name="connsiteY0" fmla="*/ 716642 h 716642"/>
              <a:gd name="connsiteX1" fmla="*/ 54255 w 100536"/>
              <a:gd name="connsiteY1" fmla="*/ 0 h 716642"/>
              <a:gd name="connsiteX0" fmla="*/ 234795 w 253948"/>
              <a:gd name="connsiteY0" fmla="*/ 716642 h 716642"/>
              <a:gd name="connsiteX1" fmla="*/ 225724 w 253948"/>
              <a:gd name="connsiteY1" fmla="*/ 0 h 716642"/>
              <a:gd name="connsiteX0" fmla="*/ 188670 w 238564"/>
              <a:gd name="connsiteY0" fmla="*/ 557892 h 557892"/>
              <a:gd name="connsiteX1" fmla="*/ 238564 w 238564"/>
              <a:gd name="connsiteY1" fmla="*/ 0 h 557892"/>
              <a:gd name="connsiteX0" fmla="*/ 247855 w 297749"/>
              <a:gd name="connsiteY0" fmla="*/ 557892 h 557892"/>
              <a:gd name="connsiteX1" fmla="*/ 297749 w 297749"/>
              <a:gd name="connsiteY1" fmla="*/ 0 h 557892"/>
              <a:gd name="connsiteX0" fmla="*/ 227098 w 308742"/>
              <a:gd name="connsiteY0" fmla="*/ 521606 h 521606"/>
              <a:gd name="connsiteX1" fmla="*/ 308742 w 308742"/>
              <a:gd name="connsiteY1" fmla="*/ 0 h 521606"/>
              <a:gd name="connsiteX0" fmla="*/ 209908 w 318766"/>
              <a:gd name="connsiteY0" fmla="*/ 521606 h 521606"/>
              <a:gd name="connsiteX1" fmla="*/ 318766 w 318766"/>
              <a:gd name="connsiteY1" fmla="*/ 0 h 521606"/>
              <a:gd name="connsiteX0" fmla="*/ 304304 w 304304"/>
              <a:gd name="connsiteY0" fmla="*/ 566963 h 566963"/>
              <a:gd name="connsiteX1" fmla="*/ 272555 w 304304"/>
              <a:gd name="connsiteY1" fmla="*/ 0 h 566963"/>
              <a:gd name="connsiteX0" fmla="*/ 164605 w 350570"/>
              <a:gd name="connsiteY0" fmla="*/ 576034 h 576034"/>
              <a:gd name="connsiteX1" fmla="*/ 350570 w 350570"/>
              <a:gd name="connsiteY1" fmla="*/ 0 h 576034"/>
              <a:gd name="connsiteX0" fmla="*/ 10625 w 338092"/>
              <a:gd name="connsiteY0" fmla="*/ 576034 h 576034"/>
              <a:gd name="connsiteX1" fmla="*/ 196590 w 338092"/>
              <a:gd name="connsiteY1" fmla="*/ 0 h 576034"/>
              <a:gd name="connsiteX0" fmla="*/ 0 w 381795"/>
              <a:gd name="connsiteY0" fmla="*/ 576034 h 576034"/>
              <a:gd name="connsiteX1" fmla="*/ 185965 w 381795"/>
              <a:gd name="connsiteY1" fmla="*/ 0 h 576034"/>
              <a:gd name="connsiteX0" fmla="*/ 81642 w 288434"/>
              <a:gd name="connsiteY0" fmla="*/ 199569 h 199569"/>
              <a:gd name="connsiteX1" fmla="*/ 0 w 288434"/>
              <a:gd name="connsiteY1" fmla="*/ 0 h 199569"/>
              <a:gd name="connsiteX0" fmla="*/ 81642 w 183728"/>
              <a:gd name="connsiteY0" fmla="*/ 199569 h 199905"/>
              <a:gd name="connsiteX1" fmla="*/ 0 w 183728"/>
              <a:gd name="connsiteY1" fmla="*/ 0 h 199905"/>
              <a:gd name="connsiteX0" fmla="*/ 81642 w 81642"/>
              <a:gd name="connsiteY0" fmla="*/ 199569 h 199733"/>
              <a:gd name="connsiteX1" fmla="*/ 0 w 81642"/>
              <a:gd name="connsiteY1" fmla="*/ 0 h 199733"/>
              <a:gd name="connsiteX0" fmla="*/ 104321 w 104321"/>
              <a:gd name="connsiteY0" fmla="*/ 185962 h 186137"/>
              <a:gd name="connsiteX1" fmla="*/ 0 w 104321"/>
              <a:gd name="connsiteY1" fmla="*/ 1 h 186137"/>
              <a:gd name="connsiteX0" fmla="*/ 104321 w 104321"/>
              <a:gd name="connsiteY0" fmla="*/ 196084 h 196217"/>
              <a:gd name="connsiteX1" fmla="*/ 0 w 104321"/>
              <a:gd name="connsiteY1" fmla="*/ 10123 h 196217"/>
              <a:gd name="connsiteX0" fmla="*/ 162529 w 162529"/>
              <a:gd name="connsiteY0" fmla="*/ 125336 h 125522"/>
              <a:gd name="connsiteX1" fmla="*/ 0 w 162529"/>
              <a:gd name="connsiteY1" fmla="*/ 13459 h 125522"/>
              <a:gd name="connsiteX0" fmla="*/ 162529 w 162529"/>
              <a:gd name="connsiteY0" fmla="*/ 81327 h 81577"/>
              <a:gd name="connsiteX1" fmla="*/ 0 w 162529"/>
              <a:gd name="connsiteY1" fmla="*/ 17075 h 81577"/>
              <a:gd name="connsiteX0" fmla="*/ 162529 w 162529"/>
              <a:gd name="connsiteY0" fmla="*/ 23349 h 27889"/>
              <a:gd name="connsiteX1" fmla="*/ 0 w 162529"/>
              <a:gd name="connsiteY1" fmla="*/ 27889 h 27889"/>
              <a:gd name="connsiteX0" fmla="*/ 162529 w 162529"/>
              <a:gd name="connsiteY0" fmla="*/ 0 h 4540"/>
              <a:gd name="connsiteX1" fmla="*/ 0 w 162529"/>
              <a:gd name="connsiteY1" fmla="*/ 4540 h 4540"/>
              <a:gd name="connsiteX0" fmla="*/ 10195 w 10195"/>
              <a:gd name="connsiteY0" fmla="*/ 11967 h 15919"/>
              <a:gd name="connsiteX1" fmla="*/ 0 w 10195"/>
              <a:gd name="connsiteY1" fmla="*/ 987 h 15919"/>
              <a:gd name="connsiteX0" fmla="*/ 10195 w 10195"/>
              <a:gd name="connsiteY0" fmla="*/ 14150 h 14150"/>
              <a:gd name="connsiteX1" fmla="*/ 0 w 10195"/>
              <a:gd name="connsiteY1" fmla="*/ 3170 h 14150"/>
              <a:gd name="connsiteX0" fmla="*/ 10390 w 10390"/>
              <a:gd name="connsiteY0" fmla="*/ 6604 h 9610"/>
              <a:gd name="connsiteX1" fmla="*/ 0 w 10390"/>
              <a:gd name="connsiteY1" fmla="*/ 9611 h 9610"/>
              <a:gd name="connsiteX0" fmla="*/ 10000 w 10000"/>
              <a:gd name="connsiteY0" fmla="*/ 1 h 3129"/>
              <a:gd name="connsiteX1" fmla="*/ 0 w 10000"/>
              <a:gd name="connsiteY1" fmla="*/ 3130 h 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29">
                <a:moveTo>
                  <a:pt x="10000" y="1"/>
                </a:moveTo>
                <a:cubicBezTo>
                  <a:pt x="1316" y="8316"/>
                  <a:pt x="10654" y="-4150"/>
                  <a:pt x="0" y="3130"/>
                </a:cubicBezTo>
              </a:path>
            </a:pathLst>
          </a:custGeom>
          <a:ln>
            <a:solidFill>
              <a:srgbClr val="FFC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8" tIns="45714" rIns="91428" bIns="45714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95" name="TextBox 55"/>
          <p:cNvSpPr txBox="1">
            <a:spLocks noChangeArrowheads="1"/>
          </p:cNvSpPr>
          <p:nvPr/>
        </p:nvSpPr>
        <p:spPr bwMode="auto">
          <a:xfrm>
            <a:off x="8018775" y="3514098"/>
            <a:ext cx="784225" cy="95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r"/>
            <a:r>
              <a:rPr lang="en-AU" sz="1400" b="1">
                <a:latin typeface="Arial Narrow" charset="0"/>
                <a:cs typeface="Arial Narrow" charset="0"/>
              </a:rPr>
              <a:t>Bathy, DEM</a:t>
            </a:r>
          </a:p>
          <a:p>
            <a:pPr algn="ctr"/>
            <a:r>
              <a:rPr lang="en-AU" sz="1400" b="1">
                <a:latin typeface="Arial Narrow" charset="0"/>
                <a:cs typeface="Arial Narrow" charset="0"/>
              </a:rPr>
              <a:t>   100 TB</a:t>
            </a:r>
          </a:p>
          <a:p>
            <a:endParaRPr lang="en-AU" sz="1400"/>
          </a:p>
        </p:txBody>
      </p:sp>
      <p:pic>
        <p:nvPicPr>
          <p:cNvPr id="49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311" r="-4483"/>
          <a:stretch/>
        </p:blipFill>
        <p:spPr>
          <a:xfrm>
            <a:off x="854393" y="922717"/>
            <a:ext cx="4597400" cy="4368799"/>
          </a:xfrm>
          <a:prstGeom prst="rect">
            <a:avLst/>
          </a:prstGeom>
        </p:spPr>
      </p:pic>
      <p:sp>
        <p:nvSpPr>
          <p:cNvPr id="5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3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/>
              <a:t>Challenge: Migration to </a:t>
            </a:r>
            <a:r>
              <a:rPr lang="en-US" sz="2400" b="1" dirty="0" err="1" smtClean="0"/>
              <a:t>Transdisciplinary</a:t>
            </a:r>
            <a:r>
              <a:rPr lang="en-US" sz="2400" b="1" dirty="0" smtClean="0"/>
              <a:t> data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66" y="1181100"/>
            <a:ext cx="7937500" cy="1752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4048" y="3100245"/>
            <a:ext cx="768121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 err="1"/>
              <a:t>Intradisciplinary</a:t>
            </a:r>
            <a:r>
              <a:rPr lang="en-US" dirty="0"/>
              <a:t>: working within a single discipline.</a:t>
            </a:r>
          </a:p>
          <a:p>
            <a:pPr>
              <a:buFont typeface="Arial" charset="0"/>
              <a:buChar char="•"/>
            </a:pPr>
            <a:r>
              <a:rPr lang="en-US" dirty="0" err="1"/>
              <a:t>Crossdisciplinary</a:t>
            </a:r>
            <a:r>
              <a:rPr lang="en-US" dirty="0"/>
              <a:t>: viewing one discipline from the perspective of another.</a:t>
            </a:r>
          </a:p>
          <a:p>
            <a:pPr>
              <a:buFont typeface="Arial" charset="0"/>
              <a:buChar char="•"/>
            </a:pPr>
            <a:r>
              <a:rPr lang="en-US" dirty="0"/>
              <a:t>Multidisciplinary: people from different disciplines working together, each drawing on their disciplinary knowledge.</a:t>
            </a:r>
          </a:p>
          <a:p>
            <a:pPr>
              <a:buFont typeface="Arial" charset="0"/>
              <a:buChar char="•"/>
            </a:pPr>
            <a:r>
              <a:rPr lang="en-US" dirty="0"/>
              <a:t>Interdisciplinary: integrating knowledge and methods from different disciplines, using a real synthesis of approaches.</a:t>
            </a:r>
          </a:p>
          <a:p>
            <a:pPr>
              <a:buFont typeface="Arial" charset="0"/>
              <a:buChar char="•"/>
            </a:pPr>
            <a:r>
              <a:rPr lang="en-US" dirty="0" err="1"/>
              <a:t>Transdisciplinary</a:t>
            </a:r>
            <a:r>
              <a:rPr lang="en-US" dirty="0"/>
              <a:t>: creating a unity of intellectual frameworks beyond the disciplinary perspectives</a:t>
            </a:r>
            <a:r>
              <a:rPr lang="en-US" dirty="0" smtClean="0"/>
              <a:t>.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r>
              <a:rPr lang="en-US" dirty="0" smtClean="0"/>
              <a:t>Ref: </a:t>
            </a:r>
            <a:r>
              <a:rPr lang="en-US" dirty="0"/>
              <a:t>Alexander </a:t>
            </a:r>
            <a:r>
              <a:rPr lang="en-US" dirty="0" err="1"/>
              <a:t>Refsum</a:t>
            </a:r>
            <a:r>
              <a:rPr lang="en-US" dirty="0"/>
              <a:t> </a:t>
            </a:r>
            <a:r>
              <a:rPr lang="en-US" dirty="0" err="1"/>
              <a:t>Jensenius</a:t>
            </a:r>
            <a:endParaRPr lang="en-US" dirty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www.arj.no</a:t>
            </a:r>
            <a:r>
              <a:rPr lang="en-US" dirty="0"/>
              <a:t>/2012/03/12/disciplinarities-2/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50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916254"/>
              </p:ext>
            </p:extLst>
          </p:nvPr>
        </p:nvGraphicFramePr>
        <p:xfrm>
          <a:off x="1002821" y="2552107"/>
          <a:ext cx="7416800" cy="3810150"/>
        </p:xfrm>
        <a:graphic>
          <a:graphicData uri="http://schemas.openxmlformats.org/drawingml/2006/table">
            <a:tbl>
              <a:tblPr/>
              <a:tblGrid>
                <a:gridCol w="5140356"/>
                <a:gridCol w="2276444"/>
              </a:tblGrid>
              <a:tr h="38101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Data Collections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Approx. Capacity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8101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CMIP5, CORDEX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  ~2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Pbytes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ヒラギノ角ゴ Pro W3" charset="0"/>
                        <a:cs typeface="ヒラギノ角ゴ Pro W3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8101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ACCESS products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2.4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Pbytes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ヒラギノ角ゴ Pro W3" charset="0"/>
                        <a:cs typeface="ヒラギノ角ゴ Pro W3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8101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LANDSAT, MODIS, VIIRS, AVHRR, INSAR, MERIS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1.5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Pbytes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ヒラギノ角ゴ Pro W3" charset="0"/>
                        <a:cs typeface="ヒラギノ角ゴ Pro W3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810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Digital Elevation, Bathymetry, Onshore Geophysics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700 Tbytes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810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Seasonal Climate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700 Tbytes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8101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Bureau of Meteorology Observations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350 Tbytes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8101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Bureau of Meteorology Ocean-Marine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350 Tbytes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8101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Terrestrial Ecosystem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290 Tbytes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8101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Reanalysis products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100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Tbytes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ヒラギノ角ゴ Pro W3" charset="0"/>
                        <a:cs typeface="ヒラギノ角ゴ Pro W3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64548" name="TextBox 9"/>
          <p:cNvSpPr txBox="1">
            <a:spLocks noChangeArrowheads="1"/>
          </p:cNvSpPr>
          <p:nvPr/>
        </p:nvSpPr>
        <p:spPr bwMode="auto">
          <a:xfrm>
            <a:off x="1002821" y="794208"/>
            <a:ext cx="6070868" cy="2646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4" rIns="91428" bIns="4571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1800" dirty="0" smtClean="0">
                <a:hlinkClick r:id="rId2"/>
              </a:rPr>
              <a:t>http</a:t>
            </a:r>
            <a:r>
              <a:rPr lang="en-US" sz="1800" dirty="0">
                <a:hlinkClick r:id="rId2"/>
              </a:rPr>
              <a:t>://geonetwork.nci.org.au.au</a:t>
            </a:r>
            <a:endParaRPr lang="en-US" sz="1800" dirty="0"/>
          </a:p>
          <a:p>
            <a:pPr lvl="1"/>
            <a:r>
              <a:rPr lang="en-US" sz="1800" dirty="0"/>
              <a:t>1. </a:t>
            </a:r>
            <a:r>
              <a:rPr lang="en-US" sz="1800" dirty="0">
                <a:solidFill>
                  <a:srgbClr val="000000"/>
                </a:solidFill>
              </a:rPr>
              <a:t>Climate/ESS Model Assets and Data Products</a:t>
            </a:r>
          </a:p>
          <a:p>
            <a:pPr lvl="1"/>
            <a:r>
              <a:rPr lang="en-US" sz="1800" dirty="0"/>
              <a:t>2. </a:t>
            </a:r>
            <a:r>
              <a:rPr lang="en-US" sz="1800" dirty="0">
                <a:solidFill>
                  <a:srgbClr val="000000"/>
                </a:solidFill>
              </a:rPr>
              <a:t>Earth and Marine Observations and Data Products</a:t>
            </a:r>
          </a:p>
          <a:p>
            <a:pPr lvl="1"/>
            <a:r>
              <a:rPr lang="en-US" sz="1800" dirty="0"/>
              <a:t>3. </a:t>
            </a:r>
            <a:r>
              <a:rPr lang="en-US" sz="1800" dirty="0">
                <a:solidFill>
                  <a:srgbClr val="000000"/>
                </a:solidFill>
              </a:rPr>
              <a:t>Geoscience Collections</a:t>
            </a:r>
          </a:p>
          <a:p>
            <a:pPr lvl="1"/>
            <a:r>
              <a:rPr lang="en-US" sz="1800" dirty="0"/>
              <a:t>4. </a:t>
            </a:r>
            <a:r>
              <a:rPr lang="en-US" sz="1800" dirty="0">
                <a:solidFill>
                  <a:srgbClr val="000000"/>
                </a:solidFill>
              </a:rPr>
              <a:t>Terrestrial Ecosystems Collections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5. Water Management Collections</a:t>
            </a:r>
          </a:p>
          <a:p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endParaRPr lang="en-US" sz="2000" dirty="0">
              <a:solidFill>
                <a:srgbClr val="000000"/>
              </a:solidFill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581801" y="18372"/>
            <a:ext cx="7562199" cy="77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j-lt"/>
                <a:ea typeface="ヒラギノ角ゴ Pro W3" pitchFamily="-65" charset="-128"/>
                <a:cs typeface="ヒラギノ角ゴ Pro W3" pitchFamily="-65" charset="-128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9pPr>
          </a:lstStyle>
          <a:p>
            <a:r>
              <a:rPr lang="en-US" sz="2400" b="1" dirty="0"/>
              <a:t>National Environment Research Data Collections (NERDC</a:t>
            </a:r>
            <a:r>
              <a:rPr lang="en-US" sz="2400" b="1" dirty="0" smtClean="0"/>
              <a:t>) </a:t>
            </a:r>
            <a:endParaRPr lang="en-US" sz="2400" b="1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2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/>
          <a:stretch>
            <a:fillRect/>
          </a:stretch>
        </p:blipFill>
        <p:spPr bwMode="auto">
          <a:xfrm>
            <a:off x="12700" y="1776413"/>
            <a:ext cx="4338638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Connector 43"/>
          <p:cNvCxnSpPr/>
          <p:nvPr/>
        </p:nvCxnSpPr>
        <p:spPr bwMode="auto">
          <a:xfrm flipH="1">
            <a:off x="3325813" y="2274888"/>
            <a:ext cx="1150937" cy="9525"/>
          </a:xfrm>
          <a:prstGeom prst="line">
            <a:avLst/>
          </a:prstGeom>
          <a:ln w="28575" cmpd="sng">
            <a:solidFill>
              <a:schemeClr val="accent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752850" y="1416050"/>
            <a:ext cx="736600" cy="368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6324" name="TextBox 181"/>
          <p:cNvSpPr txBox="1">
            <a:spLocks noChangeArrowheads="1"/>
          </p:cNvSpPr>
          <p:nvPr/>
        </p:nvSpPr>
        <p:spPr bwMode="auto">
          <a:xfrm>
            <a:off x="3538538" y="194786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endParaRPr lang="en-US" sz="1800">
              <a:solidFill>
                <a:srgbClr val="F79646"/>
              </a:solidFill>
            </a:endParaRPr>
          </a:p>
        </p:txBody>
      </p:sp>
      <p:grpSp>
        <p:nvGrpSpPr>
          <p:cNvPr id="56325" name="Group 4"/>
          <p:cNvGrpSpPr>
            <a:grpSpLocks/>
          </p:cNvGrpSpPr>
          <p:nvPr/>
        </p:nvGrpSpPr>
        <p:grpSpPr bwMode="auto">
          <a:xfrm>
            <a:off x="896938" y="4710113"/>
            <a:ext cx="2436812" cy="1579562"/>
            <a:chOff x="478366" y="1371600"/>
            <a:chExt cx="2514600" cy="1807050"/>
          </a:xfrm>
        </p:grpSpPr>
        <p:pic>
          <p:nvPicPr>
            <p:cNvPr id="56364" name="Picture 2" descr="K:\Lesley W\13-7657-1A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8" r="20277" b="2072"/>
            <a:stretch>
              <a:fillRect/>
            </a:stretch>
          </p:blipFill>
          <p:spPr bwMode="auto">
            <a:xfrm>
              <a:off x="537634" y="1378578"/>
              <a:ext cx="2108199" cy="1800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65" name="TextBox 303"/>
            <p:cNvSpPr txBox="1">
              <a:spLocks noChangeArrowheads="1"/>
            </p:cNvSpPr>
            <p:nvPr/>
          </p:nvSpPr>
          <p:spPr bwMode="auto">
            <a:xfrm>
              <a:off x="478366" y="1371600"/>
              <a:ext cx="2514600" cy="35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r>
                <a:rPr lang="en-US" sz="1400" dirty="0">
                  <a:solidFill>
                    <a:srgbClr val="FFFF00"/>
                  </a:solidFill>
                </a:rPr>
                <a:t>10PB+ Research Data</a:t>
              </a: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4303713" y="854075"/>
            <a:ext cx="4805362" cy="3703638"/>
            <a:chOff x="4304095" y="853718"/>
            <a:chExt cx="4804625" cy="3704166"/>
          </a:xfrm>
        </p:grpSpPr>
        <p:sp>
          <p:nvSpPr>
            <p:cNvPr id="291" name="Cloud 290"/>
            <p:cNvSpPr/>
            <p:nvPr/>
          </p:nvSpPr>
          <p:spPr>
            <a:xfrm>
              <a:off x="4304095" y="853718"/>
              <a:ext cx="4804625" cy="3704166"/>
            </a:xfrm>
            <a:prstGeom prst="cloud">
              <a:avLst/>
            </a:prstGeom>
            <a:noFill/>
            <a:ln w="63500"/>
            <a:effectLst>
              <a:glow rad="101600">
                <a:schemeClr val="accent1">
                  <a:lumMod val="60000"/>
                  <a:lumOff val="40000"/>
                  <a:alpha val="75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6345" name="Group 273"/>
            <p:cNvGrpSpPr>
              <a:grpSpLocks noChangeAspect="1"/>
            </p:cNvGrpSpPr>
            <p:nvPr/>
          </p:nvGrpSpPr>
          <p:grpSpPr bwMode="auto">
            <a:xfrm>
              <a:off x="5403918" y="3245539"/>
              <a:ext cx="1756345" cy="994174"/>
              <a:chOff x="11382575" y="11745941"/>
              <a:chExt cx="6870554" cy="3945343"/>
            </a:xfrm>
          </p:grpSpPr>
          <p:pic>
            <p:nvPicPr>
              <p:cNvPr id="56362" name="Picture 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82575" y="11745941"/>
                <a:ext cx="6870554" cy="39453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363" name="Picture 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14484" y="12086403"/>
                <a:ext cx="2206740" cy="32644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6346" name="Group 277"/>
            <p:cNvGrpSpPr>
              <a:grpSpLocks/>
            </p:cNvGrpSpPr>
            <p:nvPr/>
          </p:nvGrpSpPr>
          <p:grpSpPr bwMode="auto">
            <a:xfrm>
              <a:off x="6861944" y="1422934"/>
              <a:ext cx="2168410" cy="1779949"/>
              <a:chOff x="27752906" y="15100738"/>
              <a:chExt cx="5915828" cy="3215954"/>
            </a:xfrm>
          </p:grpSpPr>
          <p:sp>
            <p:nvSpPr>
              <p:cNvPr id="56359" name="TextBox 278"/>
              <p:cNvSpPr txBox="1">
                <a:spLocks noChangeArrowheads="1"/>
              </p:cNvSpPr>
              <p:nvPr/>
            </p:nvSpPr>
            <p:spPr bwMode="auto">
              <a:xfrm>
                <a:off x="27752906" y="15100738"/>
                <a:ext cx="5915828" cy="1501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ヒラギノ角ゴ Pro W3" charset="0"/>
                    <a:cs typeface="ヒラギノ角ゴ Pro W3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ヒラギノ角ゴ Pro W3" charset="0"/>
                    <a:cs typeface="ヒラギノ角ゴ Pro W3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ヒラギノ角ゴ Pro W3" charset="0"/>
                    <a:cs typeface="ヒラギノ角ゴ Pro W3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ヒラギノ角ゴ Pro W3" charset="0"/>
                    <a:cs typeface="ヒラギノ角ゴ Pro W3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ヒラギノ角ゴ Pro W3" charset="0"/>
                    <a:cs typeface="ヒラギノ角ゴ Pro W3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ヒラギノ角ゴ Pro W3" charset="0"/>
                    <a:cs typeface="ヒラギノ角ゴ Pro W3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ヒラギノ角ゴ Pro W3" charset="0"/>
                    <a:cs typeface="ヒラギノ角ゴ Pro W3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ヒラギノ角ゴ Pro W3" charset="0"/>
                    <a:cs typeface="ヒラギノ角ゴ Pro W3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ヒラギノ角ゴ Pro W3" charset="0"/>
                    <a:cs typeface="ヒラギノ角ゴ Pro W3" charset="0"/>
                  </a:defRPr>
                </a:lvl9pPr>
              </a:lstStyle>
              <a:p>
                <a:pPr algn="ctr"/>
                <a:r>
                  <a:rPr lang="en-US" sz="1600" b="1">
                    <a:solidFill>
                      <a:srgbClr val="000000"/>
                    </a:solidFill>
                    <a:cs typeface="Arial" charset="0"/>
                  </a:rPr>
                  <a:t>Server-side analysis and visualization</a:t>
                </a:r>
              </a:p>
            </p:txBody>
          </p:sp>
          <p:pic>
            <p:nvPicPr>
              <p:cNvPr id="56360" name="Picture 27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04444" y="17745212"/>
                <a:ext cx="2160002" cy="571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361" name="Picture 17" descr="Macintosh HD:Users:tpmaxwel:Dropbox:Screenshots:PointCloudPlotCollage-1.jp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09416" y="16201623"/>
                <a:ext cx="5014654" cy="1533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6347" name="Group 281"/>
            <p:cNvGrpSpPr>
              <a:grpSpLocks/>
            </p:cNvGrpSpPr>
            <p:nvPr/>
          </p:nvGrpSpPr>
          <p:grpSpPr bwMode="auto">
            <a:xfrm>
              <a:off x="4824532" y="1400587"/>
              <a:ext cx="2204210" cy="1339812"/>
              <a:chOff x="10837230" y="7754060"/>
              <a:chExt cx="4890637" cy="2227050"/>
            </a:xfrm>
          </p:grpSpPr>
          <p:sp>
            <p:nvSpPr>
              <p:cNvPr id="56349" name="TextBox 282"/>
              <p:cNvSpPr txBox="1">
                <a:spLocks noChangeArrowheads="1"/>
              </p:cNvSpPr>
              <p:nvPr/>
            </p:nvSpPr>
            <p:spPr bwMode="auto">
              <a:xfrm>
                <a:off x="11295362" y="7754060"/>
                <a:ext cx="4053987" cy="562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ヒラギノ角ゴ Pro W3" charset="0"/>
                    <a:cs typeface="ヒラギノ角ゴ Pro W3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ヒラギノ角ゴ Pro W3" charset="0"/>
                    <a:cs typeface="ヒラギノ角ゴ Pro W3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ヒラギノ角ゴ Pro W3" charset="0"/>
                    <a:cs typeface="ヒラギノ角ゴ Pro W3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ヒラギノ角ゴ Pro W3" charset="0"/>
                    <a:cs typeface="ヒラギノ角ゴ Pro W3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ヒラギノ角ゴ Pro W3" charset="0"/>
                    <a:cs typeface="ヒラギノ角ゴ Pro W3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ヒラギノ角ゴ Pro W3" charset="0"/>
                    <a:cs typeface="ヒラギノ角ゴ Pro W3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ヒラギノ角ゴ Pro W3" charset="0"/>
                    <a:cs typeface="ヒラギノ角ゴ Pro W3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ヒラギノ角ゴ Pro W3" charset="0"/>
                    <a:cs typeface="ヒラギノ角ゴ Pro W3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ヒラギノ角ゴ Pro W3" charset="0"/>
                    <a:cs typeface="ヒラギノ角ゴ Pro W3" charset="0"/>
                  </a:defRPr>
                </a:lvl9pPr>
              </a:lstStyle>
              <a:p>
                <a:pPr algn="ctr"/>
                <a:r>
                  <a:rPr lang="en-US" sz="1600" b="1">
                    <a:solidFill>
                      <a:srgbClr val="000000"/>
                    </a:solidFill>
                    <a:cs typeface="Arial" charset="0"/>
                  </a:rPr>
                  <a:t>Data Services</a:t>
                </a:r>
              </a:p>
            </p:txBody>
          </p:sp>
          <p:grpSp>
            <p:nvGrpSpPr>
              <p:cNvPr id="56350" name="Group 283"/>
              <p:cNvGrpSpPr>
                <a:grpSpLocks/>
              </p:cNvGrpSpPr>
              <p:nvPr/>
            </p:nvGrpSpPr>
            <p:grpSpPr bwMode="auto">
              <a:xfrm>
                <a:off x="11076334" y="8275537"/>
                <a:ext cx="2671632" cy="827929"/>
                <a:chOff x="20105412" y="12392905"/>
                <a:chExt cx="2671632" cy="827929"/>
              </a:xfrm>
            </p:grpSpPr>
            <p:sp>
              <p:nvSpPr>
                <p:cNvPr id="289" name="Rectangle 288"/>
                <p:cNvSpPr/>
                <p:nvPr/>
              </p:nvSpPr>
              <p:spPr>
                <a:xfrm>
                  <a:off x="20105412" y="12392905"/>
                  <a:ext cx="2453544" cy="72762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r>
                    <a:rPr lang="en-US" sz="1600" b="1" dirty="0">
                      <a:solidFill>
                        <a:prstClr val="black"/>
                      </a:solidFill>
                    </a:rPr>
                    <a:t>THREDDS</a:t>
                  </a:r>
                </a:p>
              </p:txBody>
            </p:sp>
            <p:pic>
              <p:nvPicPr>
                <p:cNvPr id="56358" name="Picture 289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142045" y="12585833"/>
                  <a:ext cx="634999" cy="6350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56351" name="Picture 284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37009" y="9229403"/>
                <a:ext cx="1975614" cy="540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352" name="Picture 285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9733" y="9288050"/>
                <a:ext cx="2288134" cy="540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7" name="Rectangle 286"/>
              <p:cNvSpPr>
                <a:spLocks noChangeArrowheads="1"/>
              </p:cNvSpPr>
              <p:nvPr/>
            </p:nvSpPr>
            <p:spPr bwMode="auto">
              <a:xfrm>
                <a:off x="10837636" y="8304491"/>
                <a:ext cx="4845940" cy="16758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>
                  <a:defRPr/>
                </a:pPr>
                <a:endParaRPr lang="en-US" sz="6000">
                  <a:solidFill>
                    <a:prstClr val="white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pic>
            <p:nvPicPr>
              <p:cNvPr id="56354" name="Picture 287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94673" y="8429942"/>
                <a:ext cx="1727997" cy="653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6348" name="TextBox 276"/>
            <p:cNvSpPr txBox="1">
              <a:spLocks noChangeArrowheads="1"/>
            </p:cNvSpPr>
            <p:nvPr/>
          </p:nvSpPr>
          <p:spPr bwMode="auto">
            <a:xfrm>
              <a:off x="4819853" y="2719141"/>
              <a:ext cx="2890832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algn="ctr"/>
              <a:r>
                <a:rPr lang="en-US" sz="1600" b="1">
                  <a:solidFill>
                    <a:srgbClr val="000000"/>
                  </a:solidFill>
                  <a:cs typeface="Arial" charset="0"/>
                </a:rPr>
                <a:t>VDI: Cloud scale user desktops on data</a:t>
              </a: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901700" y="828675"/>
            <a:ext cx="4125913" cy="955675"/>
            <a:chOff x="971484" y="793854"/>
            <a:chExt cx="4126406" cy="954907"/>
          </a:xfrm>
        </p:grpSpPr>
        <p:sp>
          <p:nvSpPr>
            <p:cNvPr id="301" name="Bent Arrow 300"/>
            <p:cNvSpPr>
              <a:spLocks/>
            </p:cNvSpPr>
            <p:nvPr/>
          </p:nvSpPr>
          <p:spPr bwMode="auto">
            <a:xfrm>
              <a:off x="971484" y="793854"/>
              <a:ext cx="4126406" cy="740767"/>
            </a:xfrm>
            <a:custGeom>
              <a:avLst/>
              <a:gdLst>
                <a:gd name="T0" fmla="*/ 0 w 4126406"/>
                <a:gd name="T1" fmla="*/ 740767 h 740767"/>
                <a:gd name="T2" fmla="*/ 0 w 4126406"/>
                <a:gd name="T3" fmla="*/ 416681 h 740767"/>
                <a:gd name="T4" fmla="*/ 324086 w 4126406"/>
                <a:gd name="T5" fmla="*/ 92595 h 740767"/>
                <a:gd name="T6" fmla="*/ 3941214 w 4126406"/>
                <a:gd name="T7" fmla="*/ 92596 h 740767"/>
                <a:gd name="T8" fmla="*/ 3941214 w 4126406"/>
                <a:gd name="T9" fmla="*/ 0 h 740767"/>
                <a:gd name="T10" fmla="*/ 4126406 w 4126406"/>
                <a:gd name="T11" fmla="*/ 185192 h 740767"/>
                <a:gd name="T12" fmla="*/ 3941214 w 4126406"/>
                <a:gd name="T13" fmla="*/ 370384 h 740767"/>
                <a:gd name="T14" fmla="*/ 3941214 w 4126406"/>
                <a:gd name="T15" fmla="*/ 277788 h 740767"/>
                <a:gd name="T16" fmla="*/ 324086 w 4126406"/>
                <a:gd name="T17" fmla="*/ 277788 h 740767"/>
                <a:gd name="T18" fmla="*/ 185192 w 4126406"/>
                <a:gd name="T19" fmla="*/ 416682 h 740767"/>
                <a:gd name="T20" fmla="*/ 185192 w 4126406"/>
                <a:gd name="T21" fmla="*/ 740767 h 740767"/>
                <a:gd name="T22" fmla="*/ 0 w 4126406"/>
                <a:gd name="T23" fmla="*/ 740767 h 74076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126406" h="740767">
                  <a:moveTo>
                    <a:pt x="0" y="740767"/>
                  </a:moveTo>
                  <a:lnTo>
                    <a:pt x="0" y="416681"/>
                  </a:lnTo>
                  <a:cubicBezTo>
                    <a:pt x="0" y="237693"/>
                    <a:pt x="145098" y="92595"/>
                    <a:pt x="324086" y="92595"/>
                  </a:cubicBezTo>
                  <a:lnTo>
                    <a:pt x="3941214" y="92596"/>
                  </a:lnTo>
                  <a:lnTo>
                    <a:pt x="3941214" y="0"/>
                  </a:lnTo>
                  <a:lnTo>
                    <a:pt x="4126406" y="185192"/>
                  </a:lnTo>
                  <a:lnTo>
                    <a:pt x="3941214" y="370384"/>
                  </a:lnTo>
                  <a:lnTo>
                    <a:pt x="3941214" y="277788"/>
                  </a:lnTo>
                  <a:lnTo>
                    <a:pt x="324086" y="277788"/>
                  </a:lnTo>
                  <a:cubicBezTo>
                    <a:pt x="247377" y="277788"/>
                    <a:pt x="185192" y="339973"/>
                    <a:pt x="185192" y="416682"/>
                  </a:cubicBezTo>
                  <a:lnTo>
                    <a:pt x="185192" y="740767"/>
                  </a:lnTo>
                  <a:lnTo>
                    <a:pt x="0" y="740767"/>
                  </a:lnTo>
                  <a:close/>
                </a:path>
              </a:pathLst>
            </a:custGeom>
            <a:gradFill rotWithShape="1">
              <a:gsLst>
                <a:gs pos="0">
                  <a:srgbClr val="3F80CD"/>
                </a:gs>
                <a:gs pos="100000">
                  <a:srgbClr val="9BC1FF"/>
                </a:gs>
              </a:gsLst>
              <a:lin ang="16200000"/>
            </a:gradFill>
            <a:ln w="9525" cap="flat" cmpd="sng">
              <a:solidFill>
                <a:srgbClr val="4A7EBB"/>
              </a:solidFill>
              <a:prstDash val="solid"/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56339" name="Picture 30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045" y="1137732"/>
              <a:ext cx="1391002" cy="466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40" name="Picture 302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4348" y="1124215"/>
              <a:ext cx="945593" cy="560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41" name="Picture 6" descr="Screen Shot 2014-12-14 at 5.53.53 pm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71" r="7961"/>
            <a:stretch>
              <a:fillRect/>
            </a:stretch>
          </p:blipFill>
          <p:spPr bwMode="auto">
            <a:xfrm>
              <a:off x="4147276" y="1126461"/>
              <a:ext cx="647700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4924425" y="4648200"/>
            <a:ext cx="3762375" cy="1712913"/>
            <a:chOff x="4924753" y="4648200"/>
            <a:chExt cx="3762047" cy="1712180"/>
          </a:xfrm>
        </p:grpSpPr>
        <p:pic>
          <p:nvPicPr>
            <p:cNvPr id="56336" name="Picture 311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58"/>
            <a:stretch>
              <a:fillRect/>
            </a:stretch>
          </p:blipFill>
          <p:spPr bwMode="auto">
            <a:xfrm>
              <a:off x="4924753" y="4965700"/>
              <a:ext cx="3338713" cy="1394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7" name="TextBox 7"/>
            <p:cNvSpPr txBox="1">
              <a:spLocks noChangeArrowheads="1"/>
            </p:cNvSpPr>
            <p:nvPr/>
          </p:nvSpPr>
          <p:spPr bwMode="auto">
            <a:xfrm>
              <a:off x="4940300" y="4648200"/>
              <a:ext cx="37465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r>
                <a:rPr lang="en-US" sz="1800" b="1">
                  <a:solidFill>
                    <a:srgbClr val="000000"/>
                  </a:solidFill>
                </a:rPr>
                <a:t>Web-time analytics software </a:t>
              </a:r>
            </a:p>
          </p:txBody>
        </p:sp>
      </p:grpSp>
      <p:sp>
        <p:nvSpPr>
          <p:cNvPr id="63498" name="Title 1"/>
          <p:cNvSpPr>
            <a:spLocks noGrp="1"/>
          </p:cNvSpPr>
          <p:nvPr>
            <p:ph type="title"/>
          </p:nvPr>
        </p:nvSpPr>
        <p:spPr>
          <a:xfrm>
            <a:off x="1523883" y="244452"/>
            <a:ext cx="7562850" cy="40798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2400" b="1" dirty="0" smtClean="0">
                <a:solidFill>
                  <a:schemeClr val="bg1"/>
                </a:solidFill>
                <a:ea typeface="ヒラギノ角ゴ Pro W3" pitchFamily="-102" charset="-128"/>
                <a:cs typeface="Arial" panose="020B0604020202020204" pitchFamily="34" charset="0"/>
              </a:rPr>
              <a:t>Integrated Scientific Computing Environment </a:t>
            </a:r>
          </a:p>
        </p:txBody>
      </p:sp>
      <p:sp>
        <p:nvSpPr>
          <p:cNvPr id="2" name="Rectangle 1"/>
          <p:cNvSpPr/>
          <p:nvPr/>
        </p:nvSpPr>
        <p:spPr>
          <a:xfrm>
            <a:off x="1147763" y="2392363"/>
            <a:ext cx="914400" cy="517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>
              <a:solidFill>
                <a:prstClr val="white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 bwMode="auto">
          <a:xfrm flipV="1">
            <a:off x="1617663" y="2317750"/>
            <a:ext cx="0" cy="585788"/>
          </a:xfrm>
          <a:prstGeom prst="line">
            <a:avLst/>
          </a:prstGeom>
          <a:ln w="28575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332" name="Picture 3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2035175"/>
            <a:ext cx="41402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4775"/>
            <a:ext cx="4026408" cy="403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chemeClr val="bg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Ben Evans, ESGF F2F 2015</a:t>
            </a:r>
          </a:p>
          <a:p>
            <a:pPr>
              <a:defRPr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2991025"/>
      </p:ext>
    </p:extLst>
  </p:cSld>
  <p:clrMapOvr>
    <a:masterClrMapping/>
  </p:clrMapOvr>
  <p:transition spd="slow" advTm="585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458548" y="768121"/>
            <a:ext cx="9997267" cy="6094780"/>
            <a:chOff x="2017818" y="28374620"/>
            <a:chExt cx="12281120" cy="7933437"/>
          </a:xfrm>
        </p:grpSpPr>
        <p:sp>
          <p:nvSpPr>
            <p:cNvPr id="37" name="Rectangle 36"/>
            <p:cNvSpPr/>
            <p:nvPr/>
          </p:nvSpPr>
          <p:spPr>
            <a:xfrm>
              <a:off x="2573600" y="28394753"/>
              <a:ext cx="11236315" cy="2753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spcCol="0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572412" y="30849787"/>
              <a:ext cx="11236313" cy="5458270"/>
            </a:xfrm>
            <a:prstGeom prst="rect">
              <a:avLst/>
            </a:prstGeom>
            <a:solidFill>
              <a:srgbClr val="DBFFC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7421584" y="33931470"/>
              <a:ext cx="665435" cy="874727"/>
            </a:xfrm>
            <a:prstGeom prst="roundRect">
              <a:avLst/>
            </a:prstGeom>
            <a:solidFill>
              <a:srgbClr val="BECA9A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751807" y="35228740"/>
              <a:ext cx="7146170" cy="406293"/>
            </a:xfrm>
            <a:prstGeom prst="roundRect">
              <a:avLst/>
            </a:prstGeom>
            <a:gradFill flip="none" rotWithShape="1">
              <a:gsLst>
                <a:gs pos="69000">
                  <a:srgbClr val="FFFF00"/>
                </a:gs>
                <a:gs pos="100000">
                  <a:srgbClr val="FFFFFF"/>
                </a:gs>
              </a:gsLst>
              <a:lin ang="16200000" scaled="0"/>
              <a:tileRect/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1038099" y="35231991"/>
              <a:ext cx="2584452" cy="406293"/>
            </a:xfrm>
            <a:prstGeom prst="roundRect">
              <a:avLst/>
            </a:prstGeom>
            <a:gradFill flip="none" rotWithShape="1">
              <a:gsLst>
                <a:gs pos="69000">
                  <a:srgbClr val="FFFF00"/>
                </a:gs>
                <a:gs pos="100000">
                  <a:srgbClr val="FFFFFF"/>
                </a:gs>
              </a:gsLst>
              <a:lin ang="16200000" scaled="0"/>
              <a:tileRect/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852931" y="35151208"/>
              <a:ext cx="1944522" cy="4006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HDF5 MPI-enabled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1457772" y="35162584"/>
              <a:ext cx="1278777" cy="4006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HDF5 Serial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3807333" y="33931470"/>
              <a:ext cx="2150249" cy="874727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639513" y="33965643"/>
              <a:ext cx="2454604" cy="1081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n</a:t>
              </a:r>
              <a:r>
                <a:rPr lang="en-US" sz="1200" b="1" dirty="0" smtClean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etCDF</a:t>
              </a:r>
              <a: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-4 </a:t>
              </a:r>
              <a:b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</a:br>
              <a: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Climate/Weather/Ocean</a:t>
              </a:r>
              <a:b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</a:br>
              <a: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/>
              </a:r>
              <a:b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</a:br>
              <a:endParaRPr lang="en-US" sz="12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082309" y="34030967"/>
              <a:ext cx="1298539" cy="600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err="1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Libgdal</a:t>
              </a:r>
              <a: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/>
              </a:r>
              <a:b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</a:br>
              <a: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EO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506052" y="33897166"/>
              <a:ext cx="1226982" cy="625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lnSpc>
                  <a:spcPts val="152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i="1" dirty="0">
                  <a:solidFill>
                    <a:srgbClr val="000000"/>
                  </a:solidFill>
                  <a:ea typeface="ヒラギノ角ゴ Pro W3" charset="0"/>
                  <a:cs typeface="Arial Narrow"/>
                </a:rPr>
                <a:t>Data Library Layer 1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506052" y="35135561"/>
              <a:ext cx="1226982" cy="879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lnSpc>
                  <a:spcPts val="152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i="1" dirty="0">
                  <a:solidFill>
                    <a:srgbClr val="000000"/>
                  </a:solidFill>
                  <a:ea typeface="ヒラギノ角ゴ Pro W3" charset="0"/>
                  <a:cs typeface="Arial Narrow"/>
                </a:rPr>
                <a:t>HP Data Library Layer 2 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0936820" y="33931470"/>
              <a:ext cx="979154" cy="87472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1075916" y="34128459"/>
              <a:ext cx="773348" cy="360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SEG</a:t>
              </a:r>
              <a: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-</a:t>
              </a:r>
              <a:r>
                <a:rPr lang="en-US" sz="1200" b="1" dirty="0" smtClean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Y</a:t>
              </a:r>
              <a:endParaRPr lang="en-US" sz="12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endParaRPr>
            </a:p>
          </p:txBody>
        </p:sp>
        <p:sp>
          <p:nvSpPr>
            <p:cNvPr id="51" name="Left Brace 50"/>
            <p:cNvSpPr/>
            <p:nvPr/>
          </p:nvSpPr>
          <p:spPr>
            <a:xfrm>
              <a:off x="3536374" y="33850773"/>
              <a:ext cx="264672" cy="975107"/>
            </a:xfrm>
            <a:prstGeom prst="leftBrace">
              <a:avLst>
                <a:gd name="adj1" fmla="val 55883"/>
                <a:gd name="adj2" fmla="val 51124"/>
              </a:avLst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prstClr val="black"/>
                </a:solidFill>
              </a:endParaRPr>
            </a:p>
          </p:txBody>
        </p:sp>
        <p:sp>
          <p:nvSpPr>
            <p:cNvPr id="52" name="Left Brace 51"/>
            <p:cNvSpPr/>
            <p:nvPr/>
          </p:nvSpPr>
          <p:spPr>
            <a:xfrm>
              <a:off x="3536373" y="35257997"/>
              <a:ext cx="168727" cy="377039"/>
            </a:xfrm>
            <a:prstGeom prst="leftBrace">
              <a:avLst>
                <a:gd name="adj1" fmla="val 55883"/>
                <a:gd name="adj2" fmla="val 51124"/>
              </a:avLst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prstClr val="black"/>
                </a:solidFill>
              </a:endParaRPr>
            </a:p>
          </p:txBody>
        </p:sp>
        <p:sp>
          <p:nvSpPr>
            <p:cNvPr id="53" name="Left Brace 52"/>
            <p:cNvSpPr/>
            <p:nvPr/>
          </p:nvSpPr>
          <p:spPr>
            <a:xfrm rot="16200000" flipV="1">
              <a:off x="8595947" y="28943850"/>
              <a:ext cx="268163" cy="9574933"/>
            </a:xfrm>
            <a:prstGeom prst="leftBrace">
              <a:avLst>
                <a:gd name="adj1" fmla="val 55883"/>
                <a:gd name="adj2" fmla="val 51124"/>
              </a:avLst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prstClr val="black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8240950" y="33931470"/>
              <a:ext cx="1240237" cy="874727"/>
            </a:xfrm>
            <a:prstGeom prst="roundRect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9587413" y="33931470"/>
              <a:ext cx="1212967" cy="87472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417504" y="34199513"/>
              <a:ext cx="1648272" cy="3468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black"/>
                  </a:solidFill>
                </a:rPr>
                <a:t>Airborne Geophysics  </a:t>
              </a:r>
              <a:br>
                <a:rPr lang="en-US" sz="1200" b="1" dirty="0">
                  <a:solidFill>
                    <a:prstClr val="black"/>
                  </a:solidFill>
                </a:rPr>
              </a:br>
              <a:r>
                <a:rPr lang="en-US" sz="1200" b="1" dirty="0">
                  <a:solidFill>
                    <a:prstClr val="black"/>
                  </a:solidFill>
                </a:rPr>
                <a:t>Line data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292063" y="34128459"/>
              <a:ext cx="1138011" cy="360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FITS</a:t>
              </a:r>
              <a:endParaRPr lang="en-US" sz="12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12970740" y="33931470"/>
              <a:ext cx="644181" cy="874727"/>
            </a:xfrm>
            <a:prstGeom prst="roundRect">
              <a:avLst/>
            </a:prstGeom>
            <a:solidFill>
              <a:srgbClr val="39B7D8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2843248" y="34133527"/>
              <a:ext cx="855796" cy="360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BAG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12055801" y="33931470"/>
              <a:ext cx="740425" cy="874727"/>
            </a:xfrm>
            <a:prstGeom prst="roundRect">
              <a:avLst/>
            </a:prstGeom>
            <a:solidFill>
              <a:srgbClr val="EFF2D5"/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1981503" y="33951207"/>
              <a:ext cx="919900" cy="600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LAS </a:t>
              </a:r>
              <a:r>
                <a:rPr lang="en-US" sz="1200" b="1" dirty="0" err="1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LiDAR</a:t>
              </a:r>
              <a:endParaRPr lang="en-US" sz="12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506052" y="32996487"/>
              <a:ext cx="1316301" cy="625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lnSpc>
                  <a:spcPts val="152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i="1" dirty="0">
                  <a:solidFill>
                    <a:srgbClr val="000000"/>
                  </a:solidFill>
                  <a:ea typeface="ヒラギノ角ゴ Pro W3" charset="0"/>
                  <a:cs typeface="Arial Narrow"/>
                </a:rPr>
                <a:t>Metadata </a:t>
              </a:r>
              <a:br>
                <a:rPr lang="en-US" sz="1200" b="1" i="1" dirty="0">
                  <a:solidFill>
                    <a:srgbClr val="000000"/>
                  </a:solidFill>
                  <a:ea typeface="ヒラギノ角ゴ Pro W3" charset="0"/>
                  <a:cs typeface="Arial Narrow"/>
                </a:rPr>
              </a:br>
              <a:r>
                <a:rPr lang="en-US" sz="1200" b="1" i="1" dirty="0">
                  <a:solidFill>
                    <a:srgbClr val="000000"/>
                  </a:solidFill>
                  <a:ea typeface="ヒラギノ角ゴ Pro W3" charset="0"/>
                  <a:cs typeface="Arial Narrow"/>
                </a:rPr>
                <a:t>Layer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4037244" y="33103498"/>
              <a:ext cx="2688243" cy="42488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518103" y="33115645"/>
              <a:ext cx="1175179" cy="4006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err="1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netCDF</a:t>
              </a:r>
              <a:r>
                <a:rPr lang="en-US" sz="14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-CF</a:t>
              </a:r>
            </a:p>
          </p:txBody>
        </p:sp>
        <p:sp>
          <p:nvSpPr>
            <p:cNvPr id="65" name="Rounded Rectangle 64"/>
            <p:cNvSpPr/>
            <p:nvPr/>
          </p:nvSpPr>
          <p:spPr>
            <a:xfrm rot="16200000">
              <a:off x="10719266" y="30855703"/>
              <a:ext cx="466415" cy="4935374"/>
            </a:xfrm>
            <a:prstGeom prst="roundRect">
              <a:avLst/>
            </a:prstGeom>
            <a:solidFill>
              <a:srgbClr val="C4BB6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 rot="16200000">
              <a:off x="7405643" y="32546856"/>
              <a:ext cx="434114" cy="1570729"/>
            </a:xfrm>
            <a:prstGeom prst="roundRect">
              <a:avLst/>
            </a:prstGeom>
            <a:solidFill>
              <a:srgbClr val="68CA3B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001232" y="33115645"/>
              <a:ext cx="1883848" cy="400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HDF-EOS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883239" y="33115645"/>
              <a:ext cx="4299925" cy="400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ISO 19115, RIF-CS, DCAT, etc.</a:t>
              </a:r>
            </a:p>
          </p:txBody>
        </p:sp>
        <p:sp>
          <p:nvSpPr>
            <p:cNvPr id="69" name="Left Brace 68"/>
            <p:cNvSpPr/>
            <p:nvPr/>
          </p:nvSpPr>
          <p:spPr>
            <a:xfrm rot="16200000" flipV="1">
              <a:off x="8565337" y="30078347"/>
              <a:ext cx="299039" cy="9839606"/>
            </a:xfrm>
            <a:prstGeom prst="leftBrace">
              <a:avLst>
                <a:gd name="adj1" fmla="val 55883"/>
                <a:gd name="adj2" fmla="val 51124"/>
              </a:avLst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prstClr val="black"/>
                </a:solidFill>
              </a:endParaRPr>
            </a:p>
          </p:txBody>
        </p:sp>
        <p:sp>
          <p:nvSpPr>
            <p:cNvPr id="70" name="Left Brace 69"/>
            <p:cNvSpPr/>
            <p:nvPr/>
          </p:nvSpPr>
          <p:spPr>
            <a:xfrm rot="16200000" flipV="1">
              <a:off x="8130333" y="25193050"/>
              <a:ext cx="212784" cy="11100689"/>
            </a:xfrm>
            <a:prstGeom prst="leftBrace">
              <a:avLst>
                <a:gd name="adj1" fmla="val 55883"/>
                <a:gd name="adj2" fmla="val 51124"/>
              </a:avLst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prstClr val="black"/>
                </a:solidFill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0648321" y="28474538"/>
              <a:ext cx="442241" cy="62480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0562574" y="28374620"/>
              <a:ext cx="628987" cy="77257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prstClr val="black"/>
                  </a:solidFill>
                </a:rPr>
                <a:t>VGL</a:t>
              </a: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8405485" y="28474538"/>
              <a:ext cx="652954" cy="624805"/>
            </a:xfrm>
            <a:prstGeom prst="roundRect">
              <a:avLst/>
            </a:prstGeom>
            <a:solidFill>
              <a:srgbClr val="BECA9A"/>
            </a:solidFill>
            <a:ln w="12700" cmpd="sng">
              <a:solidFill>
                <a:schemeClr val="tx1"/>
              </a:solidFill>
              <a:prstDash val="dash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383235" y="28438916"/>
              <a:ext cx="725223" cy="524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AGDC</a:t>
              </a:r>
              <a:br>
                <a:rPr lang="en-US" sz="11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</a:br>
              <a:r>
                <a:rPr lang="en-US" sz="11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VL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9213978" y="28474537"/>
              <a:ext cx="1348469" cy="624805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300" b="1" dirty="0">
                <a:solidFill>
                  <a:prstClr val="black"/>
                </a:solidFill>
              </a:endParaRPr>
            </a:p>
          </p:txBody>
        </p:sp>
        <p:sp>
          <p:nvSpPr>
            <p:cNvPr id="76" name="Left Brace 75"/>
            <p:cNvSpPr/>
            <p:nvPr/>
          </p:nvSpPr>
          <p:spPr>
            <a:xfrm>
              <a:off x="3715109" y="33026794"/>
              <a:ext cx="217966" cy="570442"/>
            </a:xfrm>
            <a:prstGeom prst="leftBrace">
              <a:avLst>
                <a:gd name="adj1" fmla="val 55883"/>
                <a:gd name="adj2" fmla="val 51124"/>
              </a:avLst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prstClr val="black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506052" y="31631927"/>
              <a:ext cx="2232179" cy="727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i="1" dirty="0">
                  <a:solidFill>
                    <a:srgbClr val="000000"/>
                  </a:solidFill>
                  <a:ea typeface="ヒラギノ角ゴ Pro W3" charset="0"/>
                  <a:cs typeface="ヒラギノ角ゴ Pro W3" charset="0"/>
                </a:rPr>
                <a:t>Services Layer</a:t>
              </a:r>
              <a:br>
                <a:rPr lang="en-US" sz="1200" b="1" i="1" dirty="0">
                  <a:solidFill>
                    <a:srgbClr val="000000"/>
                  </a:solidFill>
                  <a:ea typeface="ヒラギノ角ゴ Pro W3" charset="0"/>
                  <a:cs typeface="ヒラギノ角ゴ Pro W3" charset="0"/>
                </a:rPr>
              </a:br>
              <a:r>
                <a:rPr lang="en-US" sz="1200" b="1" i="1" dirty="0">
                  <a:solidFill>
                    <a:srgbClr val="000000"/>
                  </a:solidFill>
                  <a:ea typeface="ヒラギノ角ゴ Pro W3" charset="0"/>
                  <a:cs typeface="ヒラギノ角ゴ Pro W3" charset="0"/>
                </a:rPr>
                <a:t>(expose data </a:t>
              </a:r>
              <a:r>
                <a:rPr lang="en-US" sz="1200" b="1" i="1" dirty="0" smtClean="0">
                  <a:solidFill>
                    <a:srgbClr val="000000"/>
                  </a:solidFill>
                  <a:ea typeface="ヒラギノ角ゴ Pro W3" charset="0"/>
                  <a:cs typeface="ヒラギノ角ゴ Pro W3" charset="0"/>
                </a:rPr>
                <a:t>models</a:t>
              </a:r>
              <a:r>
                <a:rPr lang="en-US" sz="1200" b="1" i="1" dirty="0">
                  <a:solidFill>
                    <a:srgbClr val="000000"/>
                  </a:solidFill>
                  <a:ea typeface="ヒラギノ角ゴ Pro W3" charset="0"/>
                  <a:cs typeface="ヒラギノ角ゴ Pro W3" charset="0"/>
                </a:rPr>
                <a:t/>
              </a:r>
              <a:br>
                <a:rPr lang="en-US" sz="1200" b="1" i="1" dirty="0">
                  <a:solidFill>
                    <a:srgbClr val="000000"/>
                  </a:solidFill>
                  <a:ea typeface="ヒラギノ角ゴ Pro W3" charset="0"/>
                  <a:cs typeface="ヒラギノ角ゴ Pro W3" charset="0"/>
                </a:rPr>
              </a:br>
              <a:r>
                <a:rPr lang="en-US" sz="1200" b="1" i="1" dirty="0">
                  <a:solidFill>
                    <a:srgbClr val="000000"/>
                  </a:solidFill>
                  <a:ea typeface="ヒラギノ角ゴ Pro W3" charset="0"/>
                  <a:cs typeface="ヒラギノ角ゴ Pro W3" charset="0"/>
                </a:rPr>
                <a:t>&amp; semantics)</a:t>
              </a: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5207709" y="31751883"/>
              <a:ext cx="2244423" cy="999688"/>
            </a:xfrm>
            <a:prstGeom prst="roundRect">
              <a:avLst/>
            </a:prstGeom>
            <a:solidFill>
              <a:srgbClr val="DAE88F"/>
            </a:solidFill>
            <a:ln w="12700" cmpd="sng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079934" y="31757469"/>
              <a:ext cx="2554376" cy="681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Fast “whole-of-library” catalogue</a:t>
              </a: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3767377" y="35758742"/>
              <a:ext cx="6291605" cy="406293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344915" y="35693995"/>
              <a:ext cx="793984" cy="400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err="1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Lustre</a:t>
              </a:r>
              <a:endParaRPr lang="en-US" sz="14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10231971" y="35771745"/>
              <a:ext cx="3421720" cy="406293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0596935" y="35706996"/>
              <a:ext cx="3702003" cy="40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Other Storage (options)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608683" y="30927773"/>
              <a:ext cx="11137169" cy="480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AU" b="1" i="1" dirty="0" smtClean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National </a:t>
              </a:r>
              <a:r>
                <a:rPr lang="en-AU" b="1" i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Environmental Research Data Interoperability </a:t>
              </a:r>
              <a:r>
                <a:rPr lang="en-AU" b="1" i="1" dirty="0" smtClean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Platform (NERDIP)</a:t>
              </a:r>
              <a:endParaRPr lang="en-AU" b="1" i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endParaRPr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6040450" y="33931470"/>
              <a:ext cx="1292225" cy="874727"/>
            </a:xfrm>
            <a:prstGeom prst="roundRect">
              <a:avLst/>
            </a:prstGeom>
            <a:solidFill>
              <a:srgbClr val="68CA3B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4551811" y="28474533"/>
              <a:ext cx="1906713" cy="624805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</a:schemeClr>
                </a:gs>
                <a:gs pos="35000">
                  <a:schemeClr val="accent4">
                    <a:tint val="37000"/>
                    <a:satMod val="300000"/>
                  </a:schemeClr>
                </a:gs>
                <a:gs pos="100000">
                  <a:schemeClr val="accent4">
                    <a:tint val="15000"/>
                    <a:satMod val="350000"/>
                  </a:schemeClr>
                </a:gs>
                <a:gs pos="53000">
                  <a:srgbClr val="68CA3B"/>
                </a:gs>
                <a:gs pos="99000">
                  <a:srgbClr val="39B7D8"/>
                </a:gs>
              </a:gsLst>
              <a:lin ang="0" scaled="1"/>
              <a:tileRect/>
            </a:gra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prstClr val="black"/>
                  </a:solidFill>
                </a:rPr>
                <a:t>Climate &amp; Weather Systems Lab</a:t>
              </a: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581777" y="28474535"/>
              <a:ext cx="1915226" cy="624805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</a:schemeClr>
                </a:gs>
                <a:gs pos="35000">
                  <a:schemeClr val="accent4">
                    <a:tint val="37000"/>
                    <a:satMod val="300000"/>
                  </a:schemeClr>
                </a:gs>
                <a:gs pos="100000">
                  <a:schemeClr val="accent4">
                    <a:tint val="15000"/>
                    <a:satMod val="350000"/>
                  </a:schemeClr>
                </a:gs>
                <a:gs pos="99000">
                  <a:srgbClr val="68CA3B"/>
                </a:gs>
              </a:gsLst>
              <a:lin ang="0" scaled="1"/>
              <a:tileRect/>
            </a:gra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prstClr val="black"/>
                  </a:solidFill>
                </a:rPr>
                <a:t>Biodiversity &amp; Climate Change VL</a:t>
              </a: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9677489" y="31751883"/>
              <a:ext cx="650656" cy="999688"/>
              <a:chOff x="6900079" y="1916521"/>
              <a:chExt cx="530756" cy="99815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6900079" y="1916521"/>
                <a:ext cx="519545" cy="998152"/>
              </a:xfrm>
              <a:prstGeom prst="roundRect">
                <a:avLst/>
              </a:prstGeom>
              <a:solidFill>
                <a:srgbClr val="77A548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00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 rot="5400000">
                <a:off x="6717410" y="2115367"/>
                <a:ext cx="902544" cy="5243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prstClr val="black"/>
                    </a:solidFill>
                    <a:ea typeface="ヒラギノ角ゴ Pro W3" charset="0"/>
                    <a:cs typeface="ヒラギノ角ゴ Pro W3" charset="0"/>
                  </a:rPr>
                  <a:t>OGC WFS</a:t>
                </a: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12566427" y="31751883"/>
              <a:ext cx="645830" cy="999689"/>
              <a:chOff x="7246505" y="1916568"/>
              <a:chExt cx="526819" cy="1000473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7246505" y="1916568"/>
                <a:ext cx="519545" cy="1000473"/>
              </a:xfrm>
              <a:prstGeom prst="roundRect">
                <a:avLst/>
              </a:prstGeom>
              <a:solidFill>
                <a:srgbClr val="77A548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 rot="5400000">
                <a:off x="7019975" y="2163682"/>
                <a:ext cx="982393" cy="524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prstClr val="black"/>
                    </a:solidFill>
                    <a:ea typeface="ヒラギノ角ゴ Pro W3" charset="0"/>
                    <a:cs typeface="ヒラギノ角ゴ Pro W3" charset="0"/>
                  </a:rPr>
                  <a:t>OGC </a:t>
                </a:r>
                <a:r>
                  <a:rPr lang="en-US" sz="1400" b="1" dirty="0" smtClean="0">
                    <a:solidFill>
                      <a:prstClr val="black"/>
                    </a:solidFill>
                    <a:ea typeface="ヒラギノ角ゴ Pro W3" charset="0"/>
                    <a:cs typeface="ヒラギノ角ゴ Pro W3" charset="0"/>
                  </a:rPr>
                  <a:t>W*S</a:t>
                </a:r>
                <a:endParaRPr lang="en-US" sz="14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11100356" y="31751876"/>
              <a:ext cx="651188" cy="1313639"/>
              <a:chOff x="6720608" y="2143907"/>
              <a:chExt cx="531188" cy="1018898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6720608" y="2143907"/>
                <a:ext cx="519545" cy="775388"/>
              </a:xfrm>
              <a:prstGeom prst="roundRect">
                <a:avLst/>
              </a:prstGeom>
              <a:solidFill>
                <a:srgbClr val="77A548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 rot="5400000">
                <a:off x="6483975" y="2394984"/>
                <a:ext cx="1011338" cy="524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 smtClean="0">
                    <a:solidFill>
                      <a:prstClr val="black"/>
                    </a:solidFill>
                    <a:ea typeface="ヒラギノ角ゴ Pro W3" charset="0"/>
                    <a:cs typeface="ヒラギノ角ゴ Pro W3" charset="0"/>
                  </a:rPr>
                  <a:t>OGC</a:t>
                </a:r>
                <a:br>
                  <a:rPr lang="en-US" sz="1400" b="1" dirty="0" smtClean="0">
                    <a:solidFill>
                      <a:prstClr val="black"/>
                    </a:solidFill>
                    <a:ea typeface="ヒラギノ角ゴ Pro W3" charset="0"/>
                    <a:cs typeface="ヒラギノ角ゴ Pro W3" charset="0"/>
                  </a:rPr>
                </a:br>
                <a:r>
                  <a:rPr lang="en-US" sz="1400" b="1" dirty="0" smtClean="0">
                    <a:solidFill>
                      <a:prstClr val="black"/>
                    </a:solidFill>
                    <a:ea typeface="ヒラギノ角ゴ Pro W3" charset="0"/>
                    <a:cs typeface="ヒラギノ角ゴ Pro W3" charset="0"/>
                  </a:rPr>
                  <a:t>WPS</a:t>
                </a:r>
                <a:endParaRPr lang="en-US" sz="14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10384827" y="31751884"/>
              <a:ext cx="697449" cy="1277910"/>
              <a:chOff x="6807091" y="1916570"/>
              <a:chExt cx="568933" cy="1278916"/>
            </a:xfrm>
          </p:grpSpPr>
          <p:sp>
            <p:nvSpPr>
              <p:cNvPr id="110" name="Rounded Rectangle 109"/>
              <p:cNvSpPr/>
              <p:nvPr/>
            </p:nvSpPr>
            <p:spPr>
              <a:xfrm>
                <a:off x="6807091" y="1916570"/>
                <a:ext cx="519545" cy="1000475"/>
              </a:xfrm>
              <a:prstGeom prst="roundRect">
                <a:avLst/>
              </a:prstGeom>
              <a:solidFill>
                <a:srgbClr val="77A548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00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 rot="5400000">
                <a:off x="6479281" y="2298744"/>
                <a:ext cx="1269173" cy="524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 smtClean="0">
                    <a:solidFill>
                      <a:prstClr val="black"/>
                    </a:solidFill>
                    <a:ea typeface="ヒラギノ角ゴ Pro W3" charset="0"/>
                    <a:cs typeface="ヒラギノ角ゴ Pro W3" charset="0"/>
                  </a:rPr>
                  <a:t>OGC</a:t>
                </a:r>
                <a:br>
                  <a:rPr lang="en-US" sz="1400" b="1" dirty="0" smtClean="0">
                    <a:solidFill>
                      <a:prstClr val="black"/>
                    </a:solidFill>
                    <a:ea typeface="ヒラギノ角ゴ Pro W3" charset="0"/>
                    <a:cs typeface="ヒラギノ角ゴ Pro W3" charset="0"/>
                  </a:rPr>
                </a:br>
                <a:r>
                  <a:rPr lang="en-US" sz="1400" b="1" dirty="0" smtClean="0">
                    <a:solidFill>
                      <a:prstClr val="black"/>
                    </a:solidFill>
                    <a:ea typeface="ヒラギノ角ゴ Pro W3" charset="0"/>
                    <a:cs typeface="ヒラギノ角ゴ Pro W3" charset="0"/>
                  </a:rPr>
                  <a:t>WCS</a:t>
                </a:r>
                <a:endParaRPr lang="en-US" sz="14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endParaRPr>
              </a:p>
            </p:txBody>
          </p:sp>
        </p:grpSp>
        <p:sp>
          <p:nvSpPr>
            <p:cNvPr id="92" name="Rounded Rectangle 91"/>
            <p:cNvSpPr/>
            <p:nvPr/>
          </p:nvSpPr>
          <p:spPr>
            <a:xfrm>
              <a:off x="8950500" y="31751883"/>
              <a:ext cx="636913" cy="999688"/>
            </a:xfrm>
            <a:prstGeom prst="roundRect">
              <a:avLst/>
            </a:prstGeom>
            <a:solidFill>
              <a:srgbClr val="77A54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300">
                <a:solidFill>
                  <a:prstClr val="white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 rot="5400000">
              <a:off x="8775312" y="31978438"/>
              <a:ext cx="1059418" cy="6427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OGC  WMS</a:t>
              </a: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8230668" y="31761624"/>
              <a:ext cx="657765" cy="1116555"/>
              <a:chOff x="7059973" y="1926387"/>
              <a:chExt cx="536557" cy="1118744"/>
            </a:xfrm>
          </p:grpSpPr>
          <p:sp>
            <p:nvSpPr>
              <p:cNvPr id="108" name="Rounded Rectangle 107"/>
              <p:cNvSpPr/>
              <p:nvPr/>
            </p:nvSpPr>
            <p:spPr>
              <a:xfrm>
                <a:off x="7076985" y="1926387"/>
                <a:ext cx="519545" cy="1001643"/>
              </a:xfrm>
              <a:prstGeom prst="roundRect">
                <a:avLst/>
              </a:prstGeom>
              <a:solidFill>
                <a:srgbClr val="77A548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 rot="5400000">
                <a:off x="6773274" y="2234128"/>
                <a:ext cx="1097702" cy="524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prstClr val="black"/>
                    </a:solidFill>
                    <a:ea typeface="ヒラギノ角ゴ Pro W3" charset="0"/>
                    <a:cs typeface="ヒラギノ角ゴ Pro W3" charset="0"/>
                  </a:rPr>
                  <a:t>Open</a:t>
                </a:r>
                <a:br>
                  <a:rPr lang="en-US" sz="1400" b="1" dirty="0">
                    <a:solidFill>
                      <a:prstClr val="black"/>
                    </a:solidFill>
                    <a:ea typeface="ヒラギノ角ゴ Pro W3" charset="0"/>
                    <a:cs typeface="ヒラギノ角ゴ Pro W3" charset="0"/>
                  </a:rPr>
                </a:br>
                <a:r>
                  <a:rPr lang="en-US" sz="1400" b="1" dirty="0">
                    <a:solidFill>
                      <a:prstClr val="black"/>
                    </a:solidFill>
                    <a:ea typeface="ヒラギノ角ゴ Pro W3" charset="0"/>
                    <a:cs typeface="ヒラギノ角ゴ Pro W3" charset="0"/>
                  </a:rPr>
                  <a:t>DAP</a:t>
                </a: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568533" y="31777920"/>
              <a:ext cx="579007" cy="1152896"/>
              <a:chOff x="2639269" y="1924640"/>
              <a:chExt cx="472312" cy="1153805"/>
            </a:xfrm>
          </p:grpSpPr>
          <p:sp>
            <p:nvSpPr>
              <p:cNvPr id="106" name="Rounded Rectangle 105"/>
              <p:cNvSpPr/>
              <p:nvPr/>
            </p:nvSpPr>
            <p:spPr>
              <a:xfrm>
                <a:off x="2639269" y="1924640"/>
                <a:ext cx="472312" cy="1000479"/>
              </a:xfrm>
              <a:prstGeom prst="roundRect">
                <a:avLst/>
              </a:prstGeom>
              <a:solidFill>
                <a:srgbClr val="A8E765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00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 rot="5400000">
                <a:off x="2286777" y="2347344"/>
                <a:ext cx="1153787" cy="3084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prstClr val="black"/>
                    </a:solidFill>
                    <a:ea typeface="ヒラギノ角ゴ Pro W3" charset="0"/>
                    <a:cs typeface="ヒラギノ角ゴ Pro W3" charset="0"/>
                  </a:rPr>
                  <a:t>RDF, LD</a:t>
                </a:r>
              </a:p>
            </p:txBody>
          </p:sp>
        </p:grpSp>
        <p:sp>
          <p:nvSpPr>
            <p:cNvPr id="96" name="Rounded Rectangle 95"/>
            <p:cNvSpPr/>
            <p:nvPr/>
          </p:nvSpPr>
          <p:spPr>
            <a:xfrm>
              <a:off x="6538087" y="28474533"/>
              <a:ext cx="926290" cy="624805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</a:schemeClr>
                </a:gs>
                <a:gs pos="35000">
                  <a:schemeClr val="accent4">
                    <a:tint val="37000"/>
                    <a:satMod val="300000"/>
                  </a:schemeClr>
                </a:gs>
                <a:gs pos="100000">
                  <a:schemeClr val="accent4">
                    <a:tint val="15000"/>
                    <a:satMod val="350000"/>
                  </a:schemeClr>
                </a:gs>
                <a:gs pos="99000">
                  <a:srgbClr val="68CA3B"/>
                </a:gs>
              </a:gsLst>
              <a:lin ang="0" scaled="1"/>
              <a:tileRect/>
            </a:gra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300" b="1" dirty="0">
                <a:solidFill>
                  <a:prstClr val="black"/>
                </a:solidFill>
              </a:endParaRP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12083912" y="28476921"/>
              <a:ext cx="580441" cy="624805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100000"/>
                    <a:shade val="100000"/>
                    <a:satMod val="130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  <a:gs pos="99000">
                  <a:srgbClr val="EFF2D5"/>
                </a:gs>
              </a:gsLst>
              <a:lin ang="6240000" scaled="0"/>
              <a:tileRect/>
            </a:gra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854847" y="28503437"/>
              <a:ext cx="1011985" cy="34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VHIRL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2017818" y="28474558"/>
              <a:ext cx="9994953" cy="624813"/>
              <a:chOff x="1186295" y="29731510"/>
              <a:chExt cx="8153163" cy="542511"/>
            </a:xfrm>
          </p:grpSpPr>
          <p:sp>
            <p:nvSpPr>
              <p:cNvPr id="101" name="Rounded Rectangle 100"/>
              <p:cNvSpPr/>
              <p:nvPr/>
            </p:nvSpPr>
            <p:spPr>
              <a:xfrm>
                <a:off x="8671643" y="29731510"/>
                <a:ext cx="658119" cy="542511"/>
              </a:xfrm>
              <a:prstGeom prst="round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8664676" y="29814759"/>
                <a:ext cx="674782" cy="3994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fontAlgn="base" hangingPunct="0">
                  <a:lnSpc>
                    <a:spcPts val="12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b="1" dirty="0">
                    <a:solidFill>
                      <a:prstClr val="black"/>
                    </a:solidFill>
                  </a:rPr>
                  <a:t>Globe </a:t>
                </a:r>
                <a:r>
                  <a:rPr lang="en-US" sz="1100" b="1" dirty="0" err="1">
                    <a:solidFill>
                      <a:prstClr val="black"/>
                    </a:solidFill>
                  </a:rPr>
                  <a:t>Claritas</a:t>
                </a:r>
                <a:endParaRPr lang="en-US" sz="11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1186295" y="29741115"/>
                <a:ext cx="2474131" cy="330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endParaRPr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4512349" y="29070991"/>
              <a:ext cx="7194106" cy="40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i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Workflow Engines, Virtual Laboratories (VL’s), Science Gateways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756788" y="5032353"/>
            <a:ext cx="1115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n</a:t>
            </a:r>
            <a:r>
              <a:rPr lang="en-US" sz="1200" b="1" dirty="0" smtClean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etCDF</a:t>
            </a:r>
            <a:r>
              <a:rPr lang="en-US" sz="12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-4</a:t>
            </a:r>
            <a:br>
              <a:rPr lang="en-US" sz="12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</a:br>
            <a:r>
              <a:rPr lang="en-US" sz="12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EO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 sz="1200" dirty="0">
              <a:solidFill>
                <a:prstClr val="black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23904" y="844883"/>
            <a:ext cx="550078" cy="48000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  <a:gs pos="53000">
                <a:srgbClr val="68CA3B"/>
              </a:gs>
              <a:gs pos="99000">
                <a:srgbClr val="39B7D8"/>
              </a:gs>
            </a:gsLst>
            <a:lin ang="0" scaled="1"/>
            <a:tileRect/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00" b="1" dirty="0">
              <a:solidFill>
                <a:prstClr val="black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 rot="16200000" flipV="1">
            <a:off x="6289971" y="1908838"/>
            <a:ext cx="114171" cy="4614133"/>
          </a:xfrm>
          <a:prstGeom prst="leftBrace">
            <a:avLst>
              <a:gd name="adj1" fmla="val 55883"/>
              <a:gd name="adj2" fmla="val 51124"/>
            </a:avLst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prstClr val="black"/>
              </a:solidFill>
            </a:endParaRPr>
          </a:p>
        </p:txBody>
      </p:sp>
      <p:sp>
        <p:nvSpPr>
          <p:cNvPr id="11" name="Left Brace 10"/>
          <p:cNvSpPr/>
          <p:nvPr/>
        </p:nvSpPr>
        <p:spPr>
          <a:xfrm rot="16200000" flipV="1">
            <a:off x="2977645" y="3291771"/>
            <a:ext cx="167773" cy="1850144"/>
          </a:xfrm>
          <a:prstGeom prst="leftBrace">
            <a:avLst>
              <a:gd name="adj1" fmla="val 55883"/>
              <a:gd name="adj2" fmla="val 51124"/>
            </a:avLst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prstClr val="black"/>
              </a:solidFill>
            </a:endParaRPr>
          </a:p>
        </p:txBody>
      </p:sp>
      <p:sp>
        <p:nvSpPr>
          <p:cNvPr id="12" name="Snip Diagonal Corner Rectangle 11"/>
          <p:cNvSpPr/>
          <p:nvPr/>
        </p:nvSpPr>
        <p:spPr>
          <a:xfrm>
            <a:off x="6600655" y="1811763"/>
            <a:ext cx="566975" cy="528000"/>
          </a:xfrm>
          <a:prstGeom prst="snip2DiagRect">
            <a:avLst/>
          </a:prstGeom>
          <a:pattFill prst="smCheck">
            <a:fgClr>
              <a:srgbClr val="DFA675"/>
            </a:fgClr>
            <a:bgClr>
              <a:prstClr val="white"/>
            </a:bgClr>
          </a:patt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55969" y="1937731"/>
            <a:ext cx="1000442" cy="29344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i="1" dirty="0">
                <a:solidFill>
                  <a:prstClr val="black"/>
                </a:solidFill>
              </a:rPr>
              <a:t>AuScope</a:t>
            </a:r>
            <a:br>
              <a:rPr lang="en-US" sz="1100" b="1" i="1" dirty="0">
                <a:solidFill>
                  <a:prstClr val="black"/>
                </a:solidFill>
              </a:rPr>
            </a:br>
            <a:r>
              <a:rPr lang="en-US" sz="1100" b="1" i="1" dirty="0">
                <a:solidFill>
                  <a:prstClr val="black"/>
                </a:solidFill>
              </a:rPr>
              <a:t>Portal</a:t>
            </a:r>
          </a:p>
        </p:txBody>
      </p:sp>
      <p:sp>
        <p:nvSpPr>
          <p:cNvPr id="14" name="Snip Diagonal Corner Rectangle 13"/>
          <p:cNvSpPr/>
          <p:nvPr/>
        </p:nvSpPr>
        <p:spPr>
          <a:xfrm>
            <a:off x="6110268" y="1811763"/>
            <a:ext cx="457040" cy="528000"/>
          </a:xfrm>
          <a:prstGeom prst="snip2DiagRect">
            <a:avLst/>
          </a:prstGeom>
          <a:pattFill prst="smCheck">
            <a:fgClr>
              <a:srgbClr val="69A943"/>
            </a:fgClr>
            <a:bgClr>
              <a:prstClr val="white"/>
            </a:bgClr>
          </a:patt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 b="1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06389" y="1881747"/>
            <a:ext cx="684381" cy="36814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i="1" dirty="0">
                <a:solidFill>
                  <a:prstClr val="black"/>
                </a:solidFill>
              </a:rPr>
              <a:t>TERN</a:t>
            </a:r>
            <a:br>
              <a:rPr lang="en-US" sz="1100" b="1" i="1" dirty="0">
                <a:solidFill>
                  <a:prstClr val="black"/>
                </a:solidFill>
              </a:rPr>
            </a:br>
            <a:r>
              <a:rPr lang="en-US" sz="1100" b="1" i="1" dirty="0">
                <a:solidFill>
                  <a:prstClr val="black"/>
                </a:solidFill>
              </a:rPr>
              <a:t>Portal</a:t>
            </a:r>
          </a:p>
        </p:txBody>
      </p:sp>
      <p:sp>
        <p:nvSpPr>
          <p:cNvPr id="16" name="Snip Diagonal Corner Rectangle 15"/>
          <p:cNvSpPr/>
          <p:nvPr/>
        </p:nvSpPr>
        <p:spPr>
          <a:xfrm>
            <a:off x="5270405" y="1811763"/>
            <a:ext cx="798953" cy="528000"/>
          </a:xfrm>
          <a:prstGeom prst="snip2DiagRect">
            <a:avLst/>
          </a:prstGeom>
          <a:pattFill prst="smCheck">
            <a:fgClr>
              <a:srgbClr val="3AD6D8"/>
            </a:fgClr>
            <a:bgClr>
              <a:prstClr val="white"/>
            </a:bgClr>
          </a:patt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 b="1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202272" y="1881747"/>
            <a:ext cx="970967" cy="439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i="1" dirty="0">
                <a:solidFill>
                  <a:prstClr val="black"/>
                </a:solidFill>
              </a:rPr>
              <a:t>AODN/IMOS</a:t>
            </a:r>
            <a:br>
              <a:rPr lang="en-US" sz="1100" b="1" i="1" dirty="0">
                <a:solidFill>
                  <a:prstClr val="black"/>
                </a:solidFill>
              </a:rPr>
            </a:br>
            <a:r>
              <a:rPr lang="en-US" sz="1100" b="1" i="1" dirty="0">
                <a:solidFill>
                  <a:prstClr val="black"/>
                </a:solidFill>
              </a:rPr>
              <a:t>Portal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95409" y="792307"/>
            <a:ext cx="976539" cy="402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 err="1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eMAST</a:t>
            </a:r>
            <a: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 </a:t>
            </a:r>
            <a:r>
              <a:rPr lang="en-US" sz="1100" b="1" dirty="0" err="1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Speddexes</a:t>
            </a:r>
            <a:endParaRPr lang="en-US" sz="1100" b="1" dirty="0">
              <a:solidFill>
                <a:prstClr val="black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839" y="791943"/>
            <a:ext cx="1146024" cy="402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All Sky Virtual Observatory</a:t>
            </a:r>
            <a:endParaRPr lang="en-AU" sz="1100" dirty="0">
              <a:solidFill>
                <a:prstClr val="black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20" name="Snip Diagonal Corner Rectangle 19"/>
          <p:cNvSpPr/>
          <p:nvPr/>
        </p:nvSpPr>
        <p:spPr>
          <a:xfrm>
            <a:off x="4538177" y="1811763"/>
            <a:ext cx="705055" cy="528000"/>
          </a:xfrm>
          <a:prstGeom prst="snip2DiagRect">
            <a:avLst/>
          </a:prstGeom>
          <a:pattFill prst="smCheck">
            <a:fgClr>
              <a:srgbClr val="D978D6"/>
            </a:fgClr>
            <a:bgClr>
              <a:prstClr val="white"/>
            </a:bgClr>
          </a:patt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 b="1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05483" y="1881747"/>
            <a:ext cx="910403" cy="41550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i="1" dirty="0">
                <a:solidFill>
                  <a:prstClr val="black"/>
                </a:solidFill>
              </a:rPr>
              <a:t>ANDS/RDA</a:t>
            </a:r>
            <a:br>
              <a:rPr lang="en-US" sz="1100" b="1" i="1" dirty="0">
                <a:solidFill>
                  <a:prstClr val="black"/>
                </a:solidFill>
              </a:rPr>
            </a:br>
            <a:r>
              <a:rPr lang="en-US" sz="1100" b="1" i="1" dirty="0">
                <a:solidFill>
                  <a:prstClr val="black"/>
                </a:solidFill>
              </a:rPr>
              <a:t>Portal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4357" y="876283"/>
            <a:ext cx="689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 err="1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eReefs</a:t>
            </a:r>
            <a:endParaRPr lang="en-US" sz="1100" b="1" dirty="0">
              <a:solidFill>
                <a:prstClr val="black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19318" y="1811763"/>
            <a:ext cx="496321" cy="528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55432" y="1811763"/>
            <a:ext cx="955617" cy="528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66370" y="1899911"/>
            <a:ext cx="774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Models</a:t>
            </a:r>
            <a:endParaRPr lang="en-AU" sz="1100" dirty="0">
              <a:solidFill>
                <a:prstClr val="black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69775" y="1763386"/>
            <a:ext cx="1124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Fortran, C, C++, MPI, </a:t>
            </a:r>
            <a:r>
              <a:rPr lang="en-US" sz="1100" b="1" dirty="0" err="1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OpenMP</a:t>
            </a:r>
            <a:endParaRPr lang="en-AU" sz="1100" dirty="0">
              <a:solidFill>
                <a:prstClr val="black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750841" y="1811763"/>
            <a:ext cx="767492" cy="528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8681" y="1772395"/>
            <a:ext cx="10675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Python, R, </a:t>
            </a:r>
            <a:r>
              <a:rPr lang="en-US" sz="1100" b="1" dirty="0" err="1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MatLab</a:t>
            </a:r>
            <a: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, IDL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558127" y="1811763"/>
            <a:ext cx="923871" cy="528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75818" y="1786735"/>
            <a:ext cx="10796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 err="1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Visualisation</a:t>
            </a:r>
            <a:endParaRPr lang="en-US" sz="1100" b="1" dirty="0">
              <a:solidFill>
                <a:prstClr val="black"/>
              </a:solidFill>
              <a:ea typeface="ヒラギノ角ゴ Pro W3" charset="0"/>
              <a:cs typeface="ヒラギノ角ゴ Pro W3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 err="1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Drishti</a:t>
            </a:r>
            <a:endParaRPr lang="en-US" sz="1100" b="1" dirty="0">
              <a:solidFill>
                <a:prstClr val="black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430" y="1811763"/>
            <a:ext cx="1188085" cy="528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190952" y="1758055"/>
            <a:ext cx="15923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Ferret, NCO, GDL, </a:t>
            </a:r>
            <a:b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</a:br>
            <a: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GDAL, GRASS, QGIS</a:t>
            </a:r>
          </a:p>
        </p:txBody>
      </p:sp>
      <p:sp>
        <p:nvSpPr>
          <p:cNvPr id="33" name="Snip Diagonal Corner Rectangle 32"/>
          <p:cNvSpPr/>
          <p:nvPr/>
        </p:nvSpPr>
        <p:spPr>
          <a:xfrm>
            <a:off x="7829599" y="1811763"/>
            <a:ext cx="1273085" cy="528000"/>
          </a:xfrm>
          <a:prstGeom prst="snip2DiagRect">
            <a:avLst/>
          </a:prstGeom>
          <a:pattFill prst="smCheck">
            <a:fgClr>
              <a:srgbClr val="F1E75E"/>
            </a:fgClr>
            <a:bgClr>
              <a:prstClr val="white"/>
            </a:bgClr>
          </a:pattFill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02798" y="1819747"/>
            <a:ext cx="1367259" cy="402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i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Digital Bathymetry &amp;  Elevation Portal</a:t>
            </a:r>
          </a:p>
        </p:txBody>
      </p:sp>
      <p:sp>
        <p:nvSpPr>
          <p:cNvPr id="35" name="Snip Diagonal Corner Rectangle 34"/>
          <p:cNvSpPr/>
          <p:nvPr/>
        </p:nvSpPr>
        <p:spPr>
          <a:xfrm>
            <a:off x="7216855" y="1811763"/>
            <a:ext cx="574012" cy="528000"/>
          </a:xfrm>
          <a:prstGeom prst="snip2DiagRect">
            <a:avLst/>
          </a:prstGeom>
          <a:pattFill prst="smCheck">
            <a:fgClr>
              <a:srgbClr val="C89CFE"/>
            </a:fgClr>
            <a:bgClr>
              <a:prstClr val="white"/>
            </a:bgClr>
          </a:pattFill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36253" y="1819747"/>
            <a:ext cx="628115" cy="402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i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Data.</a:t>
            </a:r>
            <a:br>
              <a:rPr lang="en-US" sz="1100" b="1" i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</a:br>
            <a:r>
              <a:rPr lang="en-US" sz="1100" b="1" i="1" dirty="0" err="1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gov.au</a:t>
            </a:r>
            <a:endParaRPr lang="en-AU" sz="1100" i="1" dirty="0">
              <a:solidFill>
                <a:prstClr val="black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8297560" y="857451"/>
            <a:ext cx="736285" cy="480000"/>
          </a:xfrm>
          <a:prstGeom prst="roundRect">
            <a:avLst/>
          </a:prstGeom>
          <a:solidFill>
            <a:srgbClr val="39B7D8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8" tIns="45714" rIns="91428" bIns="45714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215940" y="859703"/>
            <a:ext cx="918583" cy="402662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 rtlCol="0">
            <a:spAutoFit/>
          </a:bodyPr>
          <a:lstStyle/>
          <a:p>
            <a:pPr algn="ctr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Open </a:t>
            </a:r>
            <a:r>
              <a:rPr lang="en-US" sz="1100" b="1" dirty="0" err="1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Nav</a:t>
            </a:r>
            <a: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/>
            </a:r>
            <a:b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</a:br>
            <a: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Surface</a:t>
            </a:r>
            <a:endParaRPr lang="en-AU" sz="1100" dirty="0">
              <a:solidFill>
                <a:srgbClr val="F79646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444458" y="2296940"/>
            <a:ext cx="6305410" cy="307764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sz="1400" b="1" i="1" dirty="0">
                <a:solidFill>
                  <a:prstClr val="black"/>
                </a:solidFill>
                <a:latin typeface="Calibri"/>
                <a:ea typeface="ヒラギノ角ゴ Pro W3" charset="0"/>
                <a:cs typeface="ヒラギノ角ゴ Pro W3" charset="0"/>
              </a:rPr>
              <a:t>Tools                                                                                Data Portals</a:t>
            </a:r>
          </a:p>
        </p:txBody>
      </p:sp>
      <p:sp>
        <p:nvSpPr>
          <p:cNvPr id="121" name="Left Brace 120"/>
          <p:cNvSpPr/>
          <p:nvPr/>
        </p:nvSpPr>
        <p:spPr>
          <a:xfrm rot="16200000" flipV="1">
            <a:off x="4512914" y="-2825086"/>
            <a:ext cx="214649" cy="9036362"/>
          </a:xfrm>
          <a:prstGeom prst="leftBrace">
            <a:avLst>
              <a:gd name="adj1" fmla="val 55883"/>
              <a:gd name="adj2" fmla="val 51124"/>
            </a:avLst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8" tIns="45714" rIns="91428" bIns="45714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Down Arrow 123"/>
          <p:cNvSpPr/>
          <p:nvPr/>
        </p:nvSpPr>
        <p:spPr>
          <a:xfrm>
            <a:off x="1219317" y="3239856"/>
            <a:ext cx="877720" cy="1033136"/>
          </a:xfrm>
          <a:prstGeom prst="downArrow">
            <a:avLst>
              <a:gd name="adj1" fmla="val 54382"/>
              <a:gd name="adj2" fmla="val 4997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28" tIns="45714" rIns="91428" bIns="45714" spcCol="0" rtlCol="0" anchor="ctr"/>
          <a:lstStyle/>
          <a:p>
            <a:pPr algn="ctr"/>
            <a:endParaRPr lang="en-AU"/>
          </a:p>
        </p:txBody>
      </p:sp>
      <p:sp>
        <p:nvSpPr>
          <p:cNvPr id="125" name="Rectangle 124"/>
          <p:cNvSpPr/>
          <p:nvPr/>
        </p:nvSpPr>
        <p:spPr>
          <a:xfrm rot="5400000">
            <a:off x="1145951" y="3579171"/>
            <a:ext cx="973764" cy="429165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 eaLnBrk="0" fontAlgn="base" hangingPunct="0">
              <a:lnSpc>
                <a:spcPts val="128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black"/>
                </a:solidFill>
                <a:latin typeface="Calibri"/>
                <a:ea typeface="ヒラギノ角ゴ Pro W3" charset="0"/>
                <a:cs typeface="ヒラギノ角ゴ Pro W3" charset="0"/>
              </a:rPr>
              <a:t>Direct </a:t>
            </a:r>
            <a:r>
              <a:rPr lang="en-US" sz="14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Access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7520472" y="3370049"/>
            <a:ext cx="518469" cy="768000"/>
          </a:xfrm>
          <a:prstGeom prst="roundRect">
            <a:avLst/>
          </a:prstGeom>
          <a:solidFill>
            <a:srgbClr val="77A5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 rot="5400000">
            <a:off x="7407530" y="3545447"/>
            <a:ext cx="754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OGC SOS</a:t>
            </a:r>
          </a:p>
        </p:txBody>
      </p:sp>
      <p:sp>
        <p:nvSpPr>
          <p:cNvPr id="126" name="Title 1"/>
          <p:cNvSpPr>
            <a:spLocks noGrp="1"/>
          </p:cNvSpPr>
          <p:nvPr>
            <p:ph type="title"/>
          </p:nvPr>
        </p:nvSpPr>
        <p:spPr>
          <a:xfrm>
            <a:off x="1634759" y="90074"/>
            <a:ext cx="7391400" cy="573985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400" b="1" dirty="0" smtClean="0">
                <a:solidFill>
                  <a:schemeClr val="bg1"/>
                </a:solidFill>
              </a:rPr>
              <a:t>Introducing the National Environmental Data Interoperability Research Platform (NERDIP)</a:t>
            </a:r>
            <a:endParaRPr lang="en-A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44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458548" y="768121"/>
            <a:ext cx="9997267" cy="6094780"/>
            <a:chOff x="2017818" y="28374620"/>
            <a:chExt cx="12281120" cy="7933437"/>
          </a:xfrm>
        </p:grpSpPr>
        <p:sp>
          <p:nvSpPr>
            <p:cNvPr id="37" name="Rectangle 36"/>
            <p:cNvSpPr/>
            <p:nvPr/>
          </p:nvSpPr>
          <p:spPr>
            <a:xfrm>
              <a:off x="2573600" y="28394753"/>
              <a:ext cx="11236315" cy="2753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spcCol="0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572412" y="31130207"/>
              <a:ext cx="11236313" cy="5177850"/>
            </a:xfrm>
            <a:prstGeom prst="rect">
              <a:avLst/>
            </a:prstGeom>
            <a:solidFill>
              <a:srgbClr val="DBFFC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7421584" y="33931470"/>
              <a:ext cx="665435" cy="874727"/>
            </a:xfrm>
            <a:prstGeom prst="roundRect">
              <a:avLst/>
            </a:prstGeom>
            <a:solidFill>
              <a:srgbClr val="BECA9A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751807" y="35228740"/>
              <a:ext cx="7146170" cy="406293"/>
            </a:xfrm>
            <a:prstGeom prst="roundRect">
              <a:avLst/>
            </a:prstGeom>
            <a:gradFill flip="none" rotWithShape="1">
              <a:gsLst>
                <a:gs pos="69000">
                  <a:srgbClr val="FFFF00"/>
                </a:gs>
                <a:gs pos="100000">
                  <a:srgbClr val="FFFFFF"/>
                </a:gs>
              </a:gsLst>
              <a:lin ang="16200000" scaled="0"/>
              <a:tileRect/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1038099" y="35231991"/>
              <a:ext cx="2584452" cy="406293"/>
            </a:xfrm>
            <a:prstGeom prst="roundRect">
              <a:avLst/>
            </a:prstGeom>
            <a:gradFill flip="none" rotWithShape="1">
              <a:gsLst>
                <a:gs pos="69000">
                  <a:srgbClr val="FFFF00"/>
                </a:gs>
                <a:gs pos="100000">
                  <a:srgbClr val="FFFFFF"/>
                </a:gs>
              </a:gsLst>
              <a:lin ang="16200000" scaled="0"/>
              <a:tileRect/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852931" y="35151208"/>
              <a:ext cx="1944522" cy="4006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HDF5 MPI-enabled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1457772" y="35162584"/>
              <a:ext cx="1278777" cy="4006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HDF5 Serial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3807333" y="33931470"/>
              <a:ext cx="2150249" cy="874727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639513" y="33965643"/>
              <a:ext cx="2454604" cy="1081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n</a:t>
              </a:r>
              <a:r>
                <a:rPr lang="en-US" sz="1200" b="1" dirty="0" smtClean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etCDF</a:t>
              </a:r>
              <a: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-4 </a:t>
              </a:r>
              <a:b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</a:br>
              <a: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Climate/Weather/Ocean</a:t>
              </a:r>
              <a:b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</a:br>
              <a: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/>
              </a:r>
              <a:b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</a:br>
              <a:endParaRPr lang="en-US" sz="12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082309" y="34030967"/>
              <a:ext cx="1298539" cy="600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err="1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Libgdal</a:t>
              </a:r>
              <a: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/>
              </a:r>
              <a:b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</a:br>
              <a: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EO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506052" y="33897166"/>
              <a:ext cx="1226982" cy="625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lnSpc>
                  <a:spcPts val="152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i="1" dirty="0">
                  <a:solidFill>
                    <a:srgbClr val="000000"/>
                  </a:solidFill>
                  <a:ea typeface="ヒラギノ角ゴ Pro W3" charset="0"/>
                  <a:cs typeface="Arial Narrow"/>
                </a:rPr>
                <a:t>Data Library Layer 1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506052" y="35135561"/>
              <a:ext cx="1226982" cy="879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lnSpc>
                  <a:spcPts val="152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i="1" dirty="0">
                  <a:solidFill>
                    <a:srgbClr val="000000"/>
                  </a:solidFill>
                  <a:ea typeface="ヒラギノ角ゴ Pro W3" charset="0"/>
                  <a:cs typeface="Arial Narrow"/>
                </a:rPr>
                <a:t>HP Data Library Layer 2 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0936820" y="33931470"/>
              <a:ext cx="979154" cy="87472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1075916" y="34128459"/>
              <a:ext cx="773348" cy="360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SEG</a:t>
              </a:r>
              <a: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-</a:t>
              </a:r>
              <a:r>
                <a:rPr lang="en-US" sz="1200" b="1" dirty="0" smtClean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Y</a:t>
              </a:r>
              <a:endParaRPr lang="en-US" sz="12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endParaRPr>
            </a:p>
          </p:txBody>
        </p:sp>
        <p:sp>
          <p:nvSpPr>
            <p:cNvPr id="51" name="Left Brace 50"/>
            <p:cNvSpPr/>
            <p:nvPr/>
          </p:nvSpPr>
          <p:spPr>
            <a:xfrm>
              <a:off x="3536374" y="33850773"/>
              <a:ext cx="264672" cy="975107"/>
            </a:xfrm>
            <a:prstGeom prst="leftBrace">
              <a:avLst>
                <a:gd name="adj1" fmla="val 55883"/>
                <a:gd name="adj2" fmla="val 51124"/>
              </a:avLst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prstClr val="black"/>
                </a:solidFill>
              </a:endParaRPr>
            </a:p>
          </p:txBody>
        </p:sp>
        <p:sp>
          <p:nvSpPr>
            <p:cNvPr id="52" name="Left Brace 51"/>
            <p:cNvSpPr/>
            <p:nvPr/>
          </p:nvSpPr>
          <p:spPr>
            <a:xfrm>
              <a:off x="3536373" y="35257997"/>
              <a:ext cx="168727" cy="377039"/>
            </a:xfrm>
            <a:prstGeom prst="leftBrace">
              <a:avLst>
                <a:gd name="adj1" fmla="val 55883"/>
                <a:gd name="adj2" fmla="val 51124"/>
              </a:avLst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prstClr val="black"/>
                </a:solidFill>
              </a:endParaRPr>
            </a:p>
          </p:txBody>
        </p:sp>
        <p:sp>
          <p:nvSpPr>
            <p:cNvPr id="53" name="Left Brace 52"/>
            <p:cNvSpPr/>
            <p:nvPr/>
          </p:nvSpPr>
          <p:spPr>
            <a:xfrm rot="16200000" flipV="1">
              <a:off x="8595947" y="28943850"/>
              <a:ext cx="268163" cy="9574933"/>
            </a:xfrm>
            <a:prstGeom prst="leftBrace">
              <a:avLst>
                <a:gd name="adj1" fmla="val 55883"/>
                <a:gd name="adj2" fmla="val 51124"/>
              </a:avLst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prstClr val="black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8240950" y="33931470"/>
              <a:ext cx="1240237" cy="874727"/>
            </a:xfrm>
            <a:prstGeom prst="roundRect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9587413" y="33931470"/>
              <a:ext cx="1212967" cy="87472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417504" y="34199513"/>
              <a:ext cx="1648272" cy="3468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black"/>
                  </a:solidFill>
                </a:rPr>
                <a:t>Airborne Geophysics  </a:t>
              </a:r>
              <a:br>
                <a:rPr lang="en-US" sz="1200" b="1" dirty="0">
                  <a:solidFill>
                    <a:prstClr val="black"/>
                  </a:solidFill>
                </a:rPr>
              </a:br>
              <a:r>
                <a:rPr lang="en-US" sz="1200" b="1" dirty="0">
                  <a:solidFill>
                    <a:prstClr val="black"/>
                  </a:solidFill>
                </a:rPr>
                <a:t>Line data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292063" y="34128459"/>
              <a:ext cx="1138011" cy="360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FITS</a:t>
              </a:r>
              <a:endParaRPr lang="en-US" sz="12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12970740" y="33931470"/>
              <a:ext cx="644181" cy="874727"/>
            </a:xfrm>
            <a:prstGeom prst="roundRect">
              <a:avLst/>
            </a:prstGeom>
            <a:solidFill>
              <a:srgbClr val="39B7D8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2843248" y="34133527"/>
              <a:ext cx="855796" cy="360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BAG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12055801" y="33931470"/>
              <a:ext cx="740425" cy="874727"/>
            </a:xfrm>
            <a:prstGeom prst="roundRect">
              <a:avLst/>
            </a:prstGeom>
            <a:solidFill>
              <a:srgbClr val="EFF2D5"/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1981503" y="33951207"/>
              <a:ext cx="919900" cy="600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LAS </a:t>
              </a:r>
              <a:r>
                <a:rPr lang="en-US" sz="1200" b="1" dirty="0" err="1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LiDAR</a:t>
              </a:r>
              <a:endParaRPr lang="en-US" sz="12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506052" y="32996487"/>
              <a:ext cx="1316301" cy="625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lnSpc>
                  <a:spcPts val="152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i="1" dirty="0">
                  <a:solidFill>
                    <a:srgbClr val="000000"/>
                  </a:solidFill>
                  <a:ea typeface="ヒラギノ角ゴ Pro W3" charset="0"/>
                  <a:cs typeface="Arial Narrow"/>
                </a:rPr>
                <a:t>Metadata </a:t>
              </a:r>
              <a:br>
                <a:rPr lang="en-US" sz="1200" b="1" i="1" dirty="0">
                  <a:solidFill>
                    <a:srgbClr val="000000"/>
                  </a:solidFill>
                  <a:ea typeface="ヒラギノ角ゴ Pro W3" charset="0"/>
                  <a:cs typeface="Arial Narrow"/>
                </a:rPr>
              </a:br>
              <a:r>
                <a:rPr lang="en-US" sz="1200" b="1" i="1" dirty="0">
                  <a:solidFill>
                    <a:srgbClr val="000000"/>
                  </a:solidFill>
                  <a:ea typeface="ヒラギノ角ゴ Pro W3" charset="0"/>
                  <a:cs typeface="Arial Narrow"/>
                </a:rPr>
                <a:t>Layer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4037244" y="33103498"/>
              <a:ext cx="2688243" cy="42488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518103" y="33011488"/>
              <a:ext cx="1175179" cy="4006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err="1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netCDF</a:t>
              </a:r>
              <a:r>
                <a:rPr lang="en-US" sz="14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-CF</a:t>
              </a:r>
            </a:p>
          </p:txBody>
        </p:sp>
        <p:sp>
          <p:nvSpPr>
            <p:cNvPr id="65" name="Rounded Rectangle 64"/>
            <p:cNvSpPr/>
            <p:nvPr/>
          </p:nvSpPr>
          <p:spPr>
            <a:xfrm rot="16200000">
              <a:off x="10719266" y="30855703"/>
              <a:ext cx="466415" cy="4935374"/>
            </a:xfrm>
            <a:prstGeom prst="roundRect">
              <a:avLst/>
            </a:prstGeom>
            <a:solidFill>
              <a:srgbClr val="C4BB6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 rot="16200000">
              <a:off x="7405643" y="32546856"/>
              <a:ext cx="434114" cy="1570729"/>
            </a:xfrm>
            <a:prstGeom prst="roundRect">
              <a:avLst/>
            </a:prstGeom>
            <a:solidFill>
              <a:srgbClr val="68CA3B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001232" y="33010131"/>
              <a:ext cx="1883848" cy="400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HDF-EOS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883239" y="33011488"/>
              <a:ext cx="4299925" cy="400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ISO 19115, RIF-CS, DCAT, etc.</a:t>
              </a:r>
            </a:p>
          </p:txBody>
        </p:sp>
        <p:sp>
          <p:nvSpPr>
            <p:cNvPr id="69" name="Left Brace 68"/>
            <p:cNvSpPr/>
            <p:nvPr/>
          </p:nvSpPr>
          <p:spPr>
            <a:xfrm rot="16200000" flipV="1">
              <a:off x="8565337" y="30078347"/>
              <a:ext cx="299039" cy="9839606"/>
            </a:xfrm>
            <a:prstGeom prst="leftBrace">
              <a:avLst>
                <a:gd name="adj1" fmla="val 55883"/>
                <a:gd name="adj2" fmla="val 51124"/>
              </a:avLst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prstClr val="black"/>
                </a:solidFill>
              </a:endParaRPr>
            </a:p>
          </p:txBody>
        </p:sp>
        <p:sp>
          <p:nvSpPr>
            <p:cNvPr id="70" name="Left Brace 69"/>
            <p:cNvSpPr/>
            <p:nvPr/>
          </p:nvSpPr>
          <p:spPr>
            <a:xfrm rot="16200000" flipV="1">
              <a:off x="8130333" y="25404078"/>
              <a:ext cx="212784" cy="11100688"/>
            </a:xfrm>
            <a:prstGeom prst="leftBrace">
              <a:avLst>
                <a:gd name="adj1" fmla="val 55883"/>
                <a:gd name="adj2" fmla="val 51124"/>
              </a:avLst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prstClr val="black"/>
                </a:solidFill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0648321" y="28474538"/>
              <a:ext cx="442241" cy="62480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0562574" y="28374620"/>
              <a:ext cx="628987" cy="77257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prstClr val="black"/>
                  </a:solidFill>
                </a:rPr>
                <a:t>VGL</a:t>
              </a: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8405485" y="28474538"/>
              <a:ext cx="652954" cy="624805"/>
            </a:xfrm>
            <a:prstGeom prst="roundRect">
              <a:avLst/>
            </a:prstGeom>
            <a:solidFill>
              <a:srgbClr val="BECA9A"/>
            </a:solidFill>
            <a:ln w="12700" cmpd="sng">
              <a:solidFill>
                <a:schemeClr val="tx1"/>
              </a:solidFill>
              <a:prstDash val="dash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383235" y="28438916"/>
              <a:ext cx="725223" cy="524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AGDC</a:t>
              </a:r>
              <a:br>
                <a:rPr lang="en-US" sz="11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</a:br>
              <a:r>
                <a:rPr lang="en-US" sz="11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VL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9213978" y="28474537"/>
              <a:ext cx="1348469" cy="624805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300" b="1" dirty="0">
                <a:solidFill>
                  <a:prstClr val="black"/>
                </a:solidFill>
              </a:endParaRPr>
            </a:p>
          </p:txBody>
        </p:sp>
        <p:sp>
          <p:nvSpPr>
            <p:cNvPr id="76" name="Left Brace 75"/>
            <p:cNvSpPr/>
            <p:nvPr/>
          </p:nvSpPr>
          <p:spPr>
            <a:xfrm>
              <a:off x="3715109" y="33026794"/>
              <a:ext cx="217966" cy="570442"/>
            </a:xfrm>
            <a:prstGeom prst="leftBrace">
              <a:avLst>
                <a:gd name="adj1" fmla="val 55883"/>
                <a:gd name="adj2" fmla="val 51124"/>
              </a:avLst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prstClr val="black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506052" y="31631927"/>
              <a:ext cx="2232179" cy="727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i="1" dirty="0">
                  <a:solidFill>
                    <a:srgbClr val="000000"/>
                  </a:solidFill>
                  <a:ea typeface="ヒラギノ角ゴ Pro W3" charset="0"/>
                  <a:cs typeface="ヒラギノ角ゴ Pro W3" charset="0"/>
                </a:rPr>
                <a:t>Services Layer</a:t>
              </a:r>
              <a:br>
                <a:rPr lang="en-US" sz="1200" b="1" i="1" dirty="0">
                  <a:solidFill>
                    <a:srgbClr val="000000"/>
                  </a:solidFill>
                  <a:ea typeface="ヒラギノ角ゴ Pro W3" charset="0"/>
                  <a:cs typeface="ヒラギノ角ゴ Pro W3" charset="0"/>
                </a:rPr>
              </a:br>
              <a:r>
                <a:rPr lang="en-US" sz="1200" b="1" i="1" dirty="0">
                  <a:solidFill>
                    <a:srgbClr val="000000"/>
                  </a:solidFill>
                  <a:ea typeface="ヒラギノ角ゴ Pro W3" charset="0"/>
                  <a:cs typeface="ヒラギノ角ゴ Pro W3" charset="0"/>
                </a:rPr>
                <a:t>(expose data </a:t>
              </a:r>
              <a:r>
                <a:rPr lang="en-US" sz="1200" b="1" i="1" dirty="0" smtClean="0">
                  <a:solidFill>
                    <a:srgbClr val="000000"/>
                  </a:solidFill>
                  <a:ea typeface="ヒラギノ角ゴ Pro W3" charset="0"/>
                  <a:cs typeface="ヒラギノ角ゴ Pro W3" charset="0"/>
                </a:rPr>
                <a:t>models</a:t>
              </a:r>
              <a:r>
                <a:rPr lang="en-US" sz="1200" b="1" i="1" dirty="0">
                  <a:solidFill>
                    <a:srgbClr val="000000"/>
                  </a:solidFill>
                  <a:ea typeface="ヒラギノ角ゴ Pro W3" charset="0"/>
                  <a:cs typeface="ヒラギノ角ゴ Pro W3" charset="0"/>
                </a:rPr>
                <a:t/>
              </a:r>
              <a:br>
                <a:rPr lang="en-US" sz="1200" b="1" i="1" dirty="0">
                  <a:solidFill>
                    <a:srgbClr val="000000"/>
                  </a:solidFill>
                  <a:ea typeface="ヒラギノ角ゴ Pro W3" charset="0"/>
                  <a:cs typeface="ヒラギノ角ゴ Pro W3" charset="0"/>
                </a:rPr>
              </a:br>
              <a:r>
                <a:rPr lang="en-US" sz="1200" b="1" i="1" dirty="0">
                  <a:solidFill>
                    <a:srgbClr val="000000"/>
                  </a:solidFill>
                  <a:ea typeface="ヒラギノ角ゴ Pro W3" charset="0"/>
                  <a:cs typeface="ヒラギノ角ゴ Pro W3" charset="0"/>
                </a:rPr>
                <a:t>&amp; semantics)</a:t>
              </a: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5207709" y="31751883"/>
              <a:ext cx="2244423" cy="999688"/>
            </a:xfrm>
            <a:prstGeom prst="roundRect">
              <a:avLst/>
            </a:prstGeom>
            <a:solidFill>
              <a:srgbClr val="DAE88F"/>
            </a:solidFill>
            <a:ln w="12700" cmpd="sng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079934" y="31757469"/>
              <a:ext cx="2554376" cy="681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Fast “whole-of-library” catalogue</a:t>
              </a: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3767377" y="35758742"/>
              <a:ext cx="6291605" cy="406293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344915" y="35693995"/>
              <a:ext cx="793984" cy="400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err="1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Lustre</a:t>
              </a:r>
              <a:endParaRPr lang="en-US" sz="14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10231971" y="35771745"/>
              <a:ext cx="3421720" cy="406293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0596935" y="35706996"/>
              <a:ext cx="3702003" cy="40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Other Storage (options)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608683" y="30998116"/>
              <a:ext cx="11137169" cy="480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AU" b="1" i="1" dirty="0" smtClean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National </a:t>
              </a:r>
              <a:r>
                <a:rPr lang="en-AU" b="1" i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Environmental Research Data Interoperability </a:t>
              </a:r>
              <a:r>
                <a:rPr lang="en-AU" b="1" i="1" dirty="0" smtClean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Platform (NERDIP)</a:t>
              </a:r>
              <a:endParaRPr lang="en-AU" b="1" i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endParaRPr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6040450" y="33931470"/>
              <a:ext cx="1292225" cy="874727"/>
            </a:xfrm>
            <a:prstGeom prst="roundRect">
              <a:avLst/>
            </a:prstGeom>
            <a:solidFill>
              <a:srgbClr val="68CA3B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4551811" y="28474533"/>
              <a:ext cx="1906713" cy="624805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</a:schemeClr>
                </a:gs>
                <a:gs pos="35000">
                  <a:schemeClr val="accent4">
                    <a:tint val="37000"/>
                    <a:satMod val="300000"/>
                  </a:schemeClr>
                </a:gs>
                <a:gs pos="100000">
                  <a:schemeClr val="accent4">
                    <a:tint val="15000"/>
                    <a:satMod val="350000"/>
                  </a:schemeClr>
                </a:gs>
                <a:gs pos="53000">
                  <a:srgbClr val="68CA3B"/>
                </a:gs>
                <a:gs pos="99000">
                  <a:srgbClr val="39B7D8"/>
                </a:gs>
              </a:gsLst>
              <a:lin ang="0" scaled="1"/>
              <a:tileRect/>
            </a:gra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prstClr val="black"/>
                  </a:solidFill>
                </a:rPr>
                <a:t>Climate &amp; Weather Systems Lab</a:t>
              </a: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581777" y="28474535"/>
              <a:ext cx="1915226" cy="624805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</a:schemeClr>
                </a:gs>
                <a:gs pos="35000">
                  <a:schemeClr val="accent4">
                    <a:tint val="37000"/>
                    <a:satMod val="300000"/>
                  </a:schemeClr>
                </a:gs>
                <a:gs pos="100000">
                  <a:schemeClr val="accent4">
                    <a:tint val="15000"/>
                    <a:satMod val="350000"/>
                  </a:schemeClr>
                </a:gs>
                <a:gs pos="99000">
                  <a:srgbClr val="68CA3B"/>
                </a:gs>
              </a:gsLst>
              <a:lin ang="0" scaled="1"/>
              <a:tileRect/>
            </a:gra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prstClr val="black"/>
                  </a:solidFill>
                </a:rPr>
                <a:t>Biodiversity &amp; Climate Change VL</a:t>
              </a: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9677489" y="31751883"/>
              <a:ext cx="650656" cy="999688"/>
              <a:chOff x="6900079" y="1916521"/>
              <a:chExt cx="530756" cy="99815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6900079" y="1916521"/>
                <a:ext cx="519545" cy="998152"/>
              </a:xfrm>
              <a:prstGeom prst="roundRect">
                <a:avLst/>
              </a:prstGeom>
              <a:solidFill>
                <a:srgbClr val="77A548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00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 rot="5400000">
                <a:off x="6717410" y="2115367"/>
                <a:ext cx="902544" cy="5243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prstClr val="black"/>
                    </a:solidFill>
                    <a:ea typeface="ヒラギノ角ゴ Pro W3" charset="0"/>
                    <a:cs typeface="ヒラギノ角ゴ Pro W3" charset="0"/>
                  </a:rPr>
                  <a:t>OGC WFS</a:t>
                </a: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12566427" y="31751883"/>
              <a:ext cx="645830" cy="999689"/>
              <a:chOff x="7246505" y="1916568"/>
              <a:chExt cx="526819" cy="1000473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7246505" y="1916568"/>
                <a:ext cx="519545" cy="1000473"/>
              </a:xfrm>
              <a:prstGeom prst="roundRect">
                <a:avLst/>
              </a:prstGeom>
              <a:solidFill>
                <a:srgbClr val="77A548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 rot="5400000">
                <a:off x="7019975" y="2163682"/>
                <a:ext cx="982393" cy="524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prstClr val="black"/>
                    </a:solidFill>
                    <a:ea typeface="ヒラギノ角ゴ Pro W3" charset="0"/>
                    <a:cs typeface="ヒラギノ角ゴ Pro W3" charset="0"/>
                  </a:rPr>
                  <a:t>OGC </a:t>
                </a:r>
                <a:r>
                  <a:rPr lang="en-US" sz="1400" b="1" dirty="0" smtClean="0">
                    <a:solidFill>
                      <a:prstClr val="black"/>
                    </a:solidFill>
                    <a:ea typeface="ヒラギノ角ゴ Pro W3" charset="0"/>
                    <a:cs typeface="ヒラギノ角ゴ Pro W3" charset="0"/>
                  </a:rPr>
                  <a:t>W*S</a:t>
                </a:r>
                <a:endParaRPr lang="en-US" sz="14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11100359" y="31751876"/>
              <a:ext cx="636915" cy="1313639"/>
              <a:chOff x="6720608" y="2143907"/>
              <a:chExt cx="519545" cy="1018898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6720608" y="2143907"/>
                <a:ext cx="519545" cy="775388"/>
              </a:xfrm>
              <a:prstGeom prst="roundRect">
                <a:avLst/>
              </a:prstGeom>
              <a:solidFill>
                <a:srgbClr val="77A548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 rot="5400000">
                <a:off x="6483975" y="2502928"/>
                <a:ext cx="1011338" cy="308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prstClr val="black"/>
                    </a:solidFill>
                    <a:ea typeface="ヒラギノ角ゴ Pro W3" charset="0"/>
                    <a:cs typeface="ヒラギノ角ゴ Pro W3" charset="0"/>
                  </a:rPr>
                  <a:t>OGC WPS</a:t>
                </a: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10384830" y="31751884"/>
              <a:ext cx="636905" cy="1277909"/>
              <a:chOff x="6807091" y="1916570"/>
              <a:chExt cx="519545" cy="1278915"/>
            </a:xfrm>
          </p:grpSpPr>
          <p:sp>
            <p:nvSpPr>
              <p:cNvPr id="110" name="Rounded Rectangle 109"/>
              <p:cNvSpPr/>
              <p:nvPr/>
            </p:nvSpPr>
            <p:spPr>
              <a:xfrm>
                <a:off x="6807091" y="1916570"/>
                <a:ext cx="519545" cy="1000475"/>
              </a:xfrm>
              <a:prstGeom prst="roundRect">
                <a:avLst/>
              </a:prstGeom>
              <a:solidFill>
                <a:srgbClr val="77A548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00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 rot="5400000">
                <a:off x="6479281" y="2406689"/>
                <a:ext cx="1269173" cy="308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prstClr val="black"/>
                    </a:solidFill>
                    <a:ea typeface="ヒラギノ角ゴ Pro W3" charset="0"/>
                    <a:cs typeface="ヒラギノ角ゴ Pro W3" charset="0"/>
                  </a:rPr>
                  <a:t>OGC WCS</a:t>
                </a:r>
              </a:p>
            </p:txBody>
          </p:sp>
        </p:grpSp>
        <p:sp>
          <p:nvSpPr>
            <p:cNvPr id="92" name="Rounded Rectangle 91"/>
            <p:cNvSpPr/>
            <p:nvPr/>
          </p:nvSpPr>
          <p:spPr>
            <a:xfrm>
              <a:off x="8950500" y="31751883"/>
              <a:ext cx="636913" cy="999688"/>
            </a:xfrm>
            <a:prstGeom prst="roundRect">
              <a:avLst/>
            </a:prstGeom>
            <a:solidFill>
              <a:srgbClr val="77A54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300">
                <a:solidFill>
                  <a:prstClr val="white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 rot="5400000">
              <a:off x="8775312" y="31978438"/>
              <a:ext cx="1059418" cy="6427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OGC  WMS</a:t>
              </a: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8230668" y="31761624"/>
              <a:ext cx="657765" cy="1116555"/>
              <a:chOff x="7059973" y="1926387"/>
              <a:chExt cx="536557" cy="1118744"/>
            </a:xfrm>
          </p:grpSpPr>
          <p:sp>
            <p:nvSpPr>
              <p:cNvPr id="108" name="Rounded Rectangle 107"/>
              <p:cNvSpPr/>
              <p:nvPr/>
            </p:nvSpPr>
            <p:spPr>
              <a:xfrm>
                <a:off x="7076985" y="1926387"/>
                <a:ext cx="519545" cy="1001643"/>
              </a:xfrm>
              <a:prstGeom prst="roundRect">
                <a:avLst/>
              </a:prstGeom>
              <a:solidFill>
                <a:srgbClr val="77A548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 rot="5400000">
                <a:off x="6773274" y="2234128"/>
                <a:ext cx="1097702" cy="524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prstClr val="black"/>
                    </a:solidFill>
                    <a:ea typeface="ヒラギノ角ゴ Pro W3" charset="0"/>
                    <a:cs typeface="ヒラギノ角ゴ Pro W3" charset="0"/>
                  </a:rPr>
                  <a:t>Open</a:t>
                </a:r>
                <a:br>
                  <a:rPr lang="en-US" sz="1400" b="1" dirty="0">
                    <a:solidFill>
                      <a:prstClr val="black"/>
                    </a:solidFill>
                    <a:ea typeface="ヒラギノ角ゴ Pro W3" charset="0"/>
                    <a:cs typeface="ヒラギノ角ゴ Pro W3" charset="0"/>
                  </a:rPr>
                </a:br>
                <a:r>
                  <a:rPr lang="en-US" sz="1400" b="1" dirty="0">
                    <a:solidFill>
                      <a:prstClr val="black"/>
                    </a:solidFill>
                    <a:ea typeface="ヒラギノ角ゴ Pro W3" charset="0"/>
                    <a:cs typeface="ヒラギノ角ゴ Pro W3" charset="0"/>
                  </a:rPr>
                  <a:t>DAP</a:t>
                </a: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568533" y="31777920"/>
              <a:ext cx="579007" cy="1152896"/>
              <a:chOff x="2639269" y="1924640"/>
              <a:chExt cx="472312" cy="1153805"/>
            </a:xfrm>
          </p:grpSpPr>
          <p:sp>
            <p:nvSpPr>
              <p:cNvPr id="106" name="Rounded Rectangle 105"/>
              <p:cNvSpPr/>
              <p:nvPr/>
            </p:nvSpPr>
            <p:spPr>
              <a:xfrm>
                <a:off x="2639269" y="1924640"/>
                <a:ext cx="472312" cy="1000479"/>
              </a:xfrm>
              <a:prstGeom prst="roundRect">
                <a:avLst/>
              </a:prstGeom>
              <a:solidFill>
                <a:srgbClr val="A8E765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00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 rot="5400000">
                <a:off x="2286777" y="2347344"/>
                <a:ext cx="1153787" cy="3084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prstClr val="black"/>
                    </a:solidFill>
                    <a:ea typeface="ヒラギノ角ゴ Pro W3" charset="0"/>
                    <a:cs typeface="ヒラギノ角ゴ Pro W3" charset="0"/>
                  </a:rPr>
                  <a:t>RDF, LD</a:t>
                </a:r>
              </a:p>
            </p:txBody>
          </p:sp>
        </p:grpSp>
        <p:sp>
          <p:nvSpPr>
            <p:cNvPr id="96" name="Rounded Rectangle 95"/>
            <p:cNvSpPr/>
            <p:nvPr/>
          </p:nvSpPr>
          <p:spPr>
            <a:xfrm>
              <a:off x="6538087" y="28474533"/>
              <a:ext cx="926290" cy="624805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tint val="50000"/>
                    <a:satMod val="300000"/>
                  </a:schemeClr>
                </a:gs>
                <a:gs pos="35000">
                  <a:schemeClr val="accent4">
                    <a:tint val="37000"/>
                    <a:satMod val="300000"/>
                  </a:schemeClr>
                </a:gs>
                <a:gs pos="100000">
                  <a:schemeClr val="accent4">
                    <a:tint val="15000"/>
                    <a:satMod val="350000"/>
                  </a:schemeClr>
                </a:gs>
                <a:gs pos="99000">
                  <a:srgbClr val="68CA3B"/>
                </a:gs>
              </a:gsLst>
              <a:lin ang="0" scaled="1"/>
              <a:tileRect/>
            </a:gra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300" b="1" dirty="0">
                <a:solidFill>
                  <a:prstClr val="black"/>
                </a:solidFill>
              </a:endParaRP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12083912" y="28476921"/>
              <a:ext cx="580441" cy="624805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100000"/>
                    <a:shade val="100000"/>
                    <a:satMod val="130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  <a:gs pos="99000">
                  <a:srgbClr val="EFF2D5"/>
                </a:gs>
              </a:gsLst>
              <a:lin ang="6240000" scaled="0"/>
              <a:tileRect/>
            </a:gra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854847" y="28503437"/>
              <a:ext cx="1011985" cy="34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VHIRL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2017818" y="28474558"/>
              <a:ext cx="9994953" cy="624813"/>
              <a:chOff x="1186295" y="29731510"/>
              <a:chExt cx="8153163" cy="542511"/>
            </a:xfrm>
          </p:grpSpPr>
          <p:sp>
            <p:nvSpPr>
              <p:cNvPr id="101" name="Rounded Rectangle 100"/>
              <p:cNvSpPr/>
              <p:nvPr/>
            </p:nvSpPr>
            <p:spPr>
              <a:xfrm>
                <a:off x="8671643" y="29731510"/>
                <a:ext cx="658119" cy="542511"/>
              </a:xfrm>
              <a:prstGeom prst="round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8664676" y="29814759"/>
                <a:ext cx="674782" cy="3994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fontAlgn="base" hangingPunct="0">
                  <a:lnSpc>
                    <a:spcPts val="12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b="1" dirty="0">
                    <a:solidFill>
                      <a:prstClr val="black"/>
                    </a:solidFill>
                  </a:rPr>
                  <a:t>Globe </a:t>
                </a:r>
                <a:r>
                  <a:rPr lang="en-US" sz="1100" b="1" dirty="0" err="1">
                    <a:solidFill>
                      <a:prstClr val="black"/>
                    </a:solidFill>
                  </a:rPr>
                  <a:t>Claritas</a:t>
                </a:r>
                <a:endParaRPr lang="en-US" sz="11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1186295" y="29741115"/>
                <a:ext cx="2474131" cy="330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00" b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endParaRPr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4512349" y="29070991"/>
              <a:ext cx="7194106" cy="40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i="1" dirty="0">
                  <a:solidFill>
                    <a:prstClr val="black"/>
                  </a:solidFill>
                  <a:ea typeface="ヒラギノ角ゴ Pro W3" charset="0"/>
                  <a:cs typeface="ヒラギノ角ゴ Pro W3" charset="0"/>
                </a:rPr>
                <a:t>Workflow Engines, Virtual Laboratories (VL’s), Science Gateways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756788" y="5032353"/>
            <a:ext cx="1115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n</a:t>
            </a:r>
            <a:r>
              <a:rPr lang="en-US" sz="1200" b="1" dirty="0" smtClean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etCDF</a:t>
            </a:r>
            <a:r>
              <a:rPr lang="en-US" sz="12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-4</a:t>
            </a:r>
            <a:br>
              <a:rPr lang="en-US" sz="12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</a:br>
            <a:r>
              <a:rPr lang="en-US" sz="12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EO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 sz="1200" dirty="0">
              <a:solidFill>
                <a:prstClr val="black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23904" y="844883"/>
            <a:ext cx="550078" cy="48000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  <a:gs pos="53000">
                <a:srgbClr val="68CA3B"/>
              </a:gs>
              <a:gs pos="99000">
                <a:srgbClr val="39B7D8"/>
              </a:gs>
            </a:gsLst>
            <a:lin ang="0" scaled="1"/>
            <a:tileRect/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00" b="1" dirty="0">
              <a:solidFill>
                <a:prstClr val="black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 rot="16200000" flipV="1">
            <a:off x="6289971" y="1908838"/>
            <a:ext cx="114171" cy="4614133"/>
          </a:xfrm>
          <a:prstGeom prst="leftBrace">
            <a:avLst>
              <a:gd name="adj1" fmla="val 55883"/>
              <a:gd name="adj2" fmla="val 51124"/>
            </a:avLst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prstClr val="black"/>
              </a:solidFill>
            </a:endParaRPr>
          </a:p>
        </p:txBody>
      </p:sp>
      <p:sp>
        <p:nvSpPr>
          <p:cNvPr id="11" name="Left Brace 10"/>
          <p:cNvSpPr/>
          <p:nvPr/>
        </p:nvSpPr>
        <p:spPr>
          <a:xfrm rot="16200000" flipV="1">
            <a:off x="2977645" y="3291771"/>
            <a:ext cx="167773" cy="1850144"/>
          </a:xfrm>
          <a:prstGeom prst="leftBrace">
            <a:avLst>
              <a:gd name="adj1" fmla="val 55883"/>
              <a:gd name="adj2" fmla="val 51124"/>
            </a:avLst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prstClr val="black"/>
              </a:solidFill>
            </a:endParaRPr>
          </a:p>
        </p:txBody>
      </p:sp>
      <p:sp>
        <p:nvSpPr>
          <p:cNvPr id="12" name="Snip Diagonal Corner Rectangle 11"/>
          <p:cNvSpPr/>
          <p:nvPr/>
        </p:nvSpPr>
        <p:spPr>
          <a:xfrm>
            <a:off x="6600655" y="1811763"/>
            <a:ext cx="566975" cy="528000"/>
          </a:xfrm>
          <a:prstGeom prst="snip2DiagRect">
            <a:avLst/>
          </a:prstGeom>
          <a:pattFill prst="smCheck">
            <a:fgClr>
              <a:srgbClr val="DFA675"/>
            </a:fgClr>
            <a:bgClr>
              <a:prstClr val="white"/>
            </a:bgClr>
          </a:patt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55969" y="1937731"/>
            <a:ext cx="1000442" cy="29344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i="1" dirty="0">
                <a:solidFill>
                  <a:prstClr val="black"/>
                </a:solidFill>
              </a:rPr>
              <a:t>AuScope</a:t>
            </a:r>
            <a:br>
              <a:rPr lang="en-US" sz="1100" b="1" i="1" dirty="0">
                <a:solidFill>
                  <a:prstClr val="black"/>
                </a:solidFill>
              </a:rPr>
            </a:br>
            <a:r>
              <a:rPr lang="en-US" sz="1100" b="1" i="1" dirty="0">
                <a:solidFill>
                  <a:prstClr val="black"/>
                </a:solidFill>
              </a:rPr>
              <a:t>Portal</a:t>
            </a:r>
          </a:p>
        </p:txBody>
      </p:sp>
      <p:sp>
        <p:nvSpPr>
          <p:cNvPr id="14" name="Snip Diagonal Corner Rectangle 13"/>
          <p:cNvSpPr/>
          <p:nvPr/>
        </p:nvSpPr>
        <p:spPr>
          <a:xfrm>
            <a:off x="6110268" y="1811763"/>
            <a:ext cx="457040" cy="528000"/>
          </a:xfrm>
          <a:prstGeom prst="snip2DiagRect">
            <a:avLst/>
          </a:prstGeom>
          <a:pattFill prst="smCheck">
            <a:fgClr>
              <a:srgbClr val="69A943"/>
            </a:fgClr>
            <a:bgClr>
              <a:prstClr val="white"/>
            </a:bgClr>
          </a:patt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 b="1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06389" y="1881747"/>
            <a:ext cx="684381" cy="36814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i="1" dirty="0">
                <a:solidFill>
                  <a:prstClr val="black"/>
                </a:solidFill>
              </a:rPr>
              <a:t>TERN</a:t>
            </a:r>
            <a:br>
              <a:rPr lang="en-US" sz="1100" b="1" i="1" dirty="0">
                <a:solidFill>
                  <a:prstClr val="black"/>
                </a:solidFill>
              </a:rPr>
            </a:br>
            <a:r>
              <a:rPr lang="en-US" sz="1100" b="1" i="1" dirty="0">
                <a:solidFill>
                  <a:prstClr val="black"/>
                </a:solidFill>
              </a:rPr>
              <a:t>Portal</a:t>
            </a:r>
          </a:p>
        </p:txBody>
      </p:sp>
      <p:sp>
        <p:nvSpPr>
          <p:cNvPr id="16" name="Snip Diagonal Corner Rectangle 15"/>
          <p:cNvSpPr/>
          <p:nvPr/>
        </p:nvSpPr>
        <p:spPr>
          <a:xfrm>
            <a:off x="5270405" y="1811763"/>
            <a:ext cx="798953" cy="528000"/>
          </a:xfrm>
          <a:prstGeom prst="snip2DiagRect">
            <a:avLst/>
          </a:prstGeom>
          <a:pattFill prst="smCheck">
            <a:fgClr>
              <a:srgbClr val="3AD6D8"/>
            </a:fgClr>
            <a:bgClr>
              <a:prstClr val="white"/>
            </a:bgClr>
          </a:patt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 b="1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202272" y="1881747"/>
            <a:ext cx="970967" cy="439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i="1" dirty="0">
                <a:solidFill>
                  <a:prstClr val="black"/>
                </a:solidFill>
              </a:rPr>
              <a:t>AODN/IMOS</a:t>
            </a:r>
            <a:br>
              <a:rPr lang="en-US" sz="1100" b="1" i="1" dirty="0">
                <a:solidFill>
                  <a:prstClr val="black"/>
                </a:solidFill>
              </a:rPr>
            </a:br>
            <a:r>
              <a:rPr lang="en-US" sz="1100" b="1" i="1" dirty="0">
                <a:solidFill>
                  <a:prstClr val="black"/>
                </a:solidFill>
              </a:rPr>
              <a:t>Portal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95409" y="792307"/>
            <a:ext cx="976539" cy="402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 err="1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eMAST</a:t>
            </a:r>
            <a: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 </a:t>
            </a:r>
            <a:r>
              <a:rPr lang="en-US" sz="1100" b="1" dirty="0" err="1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Speddexes</a:t>
            </a:r>
            <a:endParaRPr lang="en-US" sz="1100" b="1" dirty="0">
              <a:solidFill>
                <a:prstClr val="black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839" y="791943"/>
            <a:ext cx="1146024" cy="402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All Sky Virtual Observatory</a:t>
            </a:r>
            <a:endParaRPr lang="en-AU" sz="1100" dirty="0">
              <a:solidFill>
                <a:prstClr val="black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20" name="Snip Diagonal Corner Rectangle 19"/>
          <p:cNvSpPr/>
          <p:nvPr/>
        </p:nvSpPr>
        <p:spPr>
          <a:xfrm>
            <a:off x="4538177" y="1811763"/>
            <a:ext cx="705055" cy="528000"/>
          </a:xfrm>
          <a:prstGeom prst="snip2DiagRect">
            <a:avLst/>
          </a:prstGeom>
          <a:pattFill prst="smCheck">
            <a:fgClr>
              <a:srgbClr val="D978D6"/>
            </a:fgClr>
            <a:bgClr>
              <a:prstClr val="white"/>
            </a:bgClr>
          </a:patt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 b="1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05483" y="1881747"/>
            <a:ext cx="910403" cy="41550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i="1" dirty="0">
                <a:solidFill>
                  <a:prstClr val="black"/>
                </a:solidFill>
              </a:rPr>
              <a:t>ANDS/RDA</a:t>
            </a:r>
            <a:br>
              <a:rPr lang="en-US" sz="1100" b="1" i="1" dirty="0">
                <a:solidFill>
                  <a:prstClr val="black"/>
                </a:solidFill>
              </a:rPr>
            </a:br>
            <a:r>
              <a:rPr lang="en-US" sz="1100" b="1" i="1" dirty="0">
                <a:solidFill>
                  <a:prstClr val="black"/>
                </a:solidFill>
              </a:rPr>
              <a:t>Portal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4357" y="876283"/>
            <a:ext cx="689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 err="1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eReefs</a:t>
            </a:r>
            <a:endParaRPr lang="en-US" sz="1100" b="1" dirty="0">
              <a:solidFill>
                <a:prstClr val="black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19318" y="1811763"/>
            <a:ext cx="496321" cy="528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55432" y="1811763"/>
            <a:ext cx="955617" cy="528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66370" y="1899911"/>
            <a:ext cx="774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Models</a:t>
            </a:r>
            <a:endParaRPr lang="en-AU" sz="1100" dirty="0">
              <a:solidFill>
                <a:prstClr val="black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69775" y="1763386"/>
            <a:ext cx="1124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Fortran, C, C++, MPI, </a:t>
            </a:r>
            <a:r>
              <a:rPr lang="en-US" sz="1100" b="1" dirty="0" err="1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OpenMP</a:t>
            </a:r>
            <a:endParaRPr lang="en-AU" sz="1100" dirty="0">
              <a:solidFill>
                <a:prstClr val="black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750841" y="1811763"/>
            <a:ext cx="767492" cy="528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8681" y="1772395"/>
            <a:ext cx="10675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Python, R, </a:t>
            </a:r>
            <a:r>
              <a:rPr lang="en-US" sz="1100" b="1" dirty="0" err="1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MatLab</a:t>
            </a:r>
            <a: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, IDL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558127" y="1811763"/>
            <a:ext cx="923871" cy="528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75818" y="1786735"/>
            <a:ext cx="10796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 err="1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Visualisation</a:t>
            </a:r>
            <a:endParaRPr lang="en-US" sz="1100" b="1" dirty="0">
              <a:solidFill>
                <a:prstClr val="black"/>
              </a:solidFill>
              <a:ea typeface="ヒラギノ角ゴ Pro W3" charset="0"/>
              <a:cs typeface="ヒラギノ角ゴ Pro W3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 err="1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Drishti</a:t>
            </a:r>
            <a:endParaRPr lang="en-US" sz="1100" b="1" dirty="0">
              <a:solidFill>
                <a:prstClr val="black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430" y="1811763"/>
            <a:ext cx="1188085" cy="528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190952" y="1758055"/>
            <a:ext cx="15923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Ferret, NCO, GDL, </a:t>
            </a:r>
            <a:b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</a:br>
            <a: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GDAL, GRASS, QGIS</a:t>
            </a:r>
          </a:p>
        </p:txBody>
      </p:sp>
      <p:sp>
        <p:nvSpPr>
          <p:cNvPr id="33" name="Snip Diagonal Corner Rectangle 32"/>
          <p:cNvSpPr/>
          <p:nvPr/>
        </p:nvSpPr>
        <p:spPr>
          <a:xfrm>
            <a:off x="7829599" y="1811763"/>
            <a:ext cx="1273085" cy="528000"/>
          </a:xfrm>
          <a:prstGeom prst="snip2DiagRect">
            <a:avLst/>
          </a:prstGeom>
          <a:pattFill prst="smCheck">
            <a:fgClr>
              <a:srgbClr val="F1E75E"/>
            </a:fgClr>
            <a:bgClr>
              <a:prstClr val="white"/>
            </a:bgClr>
          </a:pattFill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02798" y="1819747"/>
            <a:ext cx="1367259" cy="402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i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Digital Bathymetry &amp;  Elevation Portal</a:t>
            </a:r>
          </a:p>
        </p:txBody>
      </p:sp>
      <p:sp>
        <p:nvSpPr>
          <p:cNvPr id="35" name="Snip Diagonal Corner Rectangle 34"/>
          <p:cNvSpPr/>
          <p:nvPr/>
        </p:nvSpPr>
        <p:spPr>
          <a:xfrm>
            <a:off x="7216855" y="1811763"/>
            <a:ext cx="574012" cy="528000"/>
          </a:xfrm>
          <a:prstGeom prst="snip2DiagRect">
            <a:avLst/>
          </a:prstGeom>
          <a:pattFill prst="smCheck">
            <a:fgClr>
              <a:srgbClr val="C89CFE"/>
            </a:fgClr>
            <a:bgClr>
              <a:prstClr val="white"/>
            </a:bgClr>
          </a:pattFill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36253" y="1819747"/>
            <a:ext cx="628115" cy="402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i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Data.</a:t>
            </a:r>
            <a:br>
              <a:rPr lang="en-US" sz="1100" b="1" i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</a:br>
            <a:r>
              <a:rPr lang="en-US" sz="1100" b="1" i="1" dirty="0" err="1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gov.au</a:t>
            </a:r>
            <a:endParaRPr lang="en-AU" sz="1100" i="1" dirty="0">
              <a:solidFill>
                <a:prstClr val="black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8297560" y="857451"/>
            <a:ext cx="736285" cy="480000"/>
          </a:xfrm>
          <a:prstGeom prst="roundRect">
            <a:avLst/>
          </a:prstGeom>
          <a:solidFill>
            <a:srgbClr val="39B7D8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8" tIns="45714" rIns="91428" bIns="45714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215940" y="859703"/>
            <a:ext cx="918583" cy="402662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 rtlCol="0">
            <a:spAutoFit/>
          </a:bodyPr>
          <a:lstStyle/>
          <a:p>
            <a:pPr algn="ctr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Open </a:t>
            </a:r>
            <a:r>
              <a:rPr lang="en-US" sz="1100" b="1" dirty="0" err="1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Nav</a:t>
            </a:r>
            <a: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/>
            </a:r>
            <a:b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</a:br>
            <a:r>
              <a:rPr lang="en-US" sz="11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Surface</a:t>
            </a:r>
            <a:endParaRPr lang="en-AU" sz="1100" dirty="0">
              <a:solidFill>
                <a:srgbClr val="F79646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444458" y="2296940"/>
            <a:ext cx="6305410" cy="307764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sz="1400" b="1" i="1" dirty="0">
                <a:solidFill>
                  <a:prstClr val="black"/>
                </a:solidFill>
                <a:latin typeface="Calibri"/>
                <a:ea typeface="ヒラギノ角ゴ Pro W3" charset="0"/>
                <a:cs typeface="ヒラギノ角ゴ Pro W3" charset="0"/>
              </a:rPr>
              <a:t>Tools                                                                                Data Portals</a:t>
            </a:r>
          </a:p>
        </p:txBody>
      </p:sp>
      <p:sp>
        <p:nvSpPr>
          <p:cNvPr id="121" name="Left Brace 120"/>
          <p:cNvSpPr/>
          <p:nvPr/>
        </p:nvSpPr>
        <p:spPr>
          <a:xfrm rot="16200000" flipV="1">
            <a:off x="4512914" y="-2825086"/>
            <a:ext cx="214649" cy="9036362"/>
          </a:xfrm>
          <a:prstGeom prst="leftBrace">
            <a:avLst>
              <a:gd name="adj1" fmla="val 55883"/>
              <a:gd name="adj2" fmla="val 51124"/>
            </a:avLst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8" tIns="45714" rIns="91428" bIns="45714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Down Arrow 123"/>
          <p:cNvSpPr/>
          <p:nvPr/>
        </p:nvSpPr>
        <p:spPr>
          <a:xfrm>
            <a:off x="1219317" y="3239856"/>
            <a:ext cx="877720" cy="1033136"/>
          </a:xfrm>
          <a:prstGeom prst="downArrow">
            <a:avLst>
              <a:gd name="adj1" fmla="val 54382"/>
              <a:gd name="adj2" fmla="val 4997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28" tIns="45714" rIns="91428" bIns="45714" spcCol="0" rtlCol="0" anchor="ctr"/>
          <a:lstStyle/>
          <a:p>
            <a:pPr algn="ctr"/>
            <a:endParaRPr lang="en-AU"/>
          </a:p>
        </p:txBody>
      </p:sp>
      <p:sp>
        <p:nvSpPr>
          <p:cNvPr id="125" name="Rectangle 124"/>
          <p:cNvSpPr/>
          <p:nvPr/>
        </p:nvSpPr>
        <p:spPr>
          <a:xfrm rot="5400000">
            <a:off x="1145951" y="3579171"/>
            <a:ext cx="973764" cy="429165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 eaLnBrk="0" fontAlgn="base" hangingPunct="0">
              <a:lnSpc>
                <a:spcPts val="128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black"/>
                </a:solidFill>
                <a:latin typeface="Calibri"/>
                <a:ea typeface="ヒラギノ角ゴ Pro W3" charset="0"/>
                <a:cs typeface="ヒラギノ角ゴ Pro W3" charset="0"/>
              </a:rPr>
              <a:t>Direct </a:t>
            </a:r>
            <a:r>
              <a:rPr lang="en-US" sz="14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Access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7520472" y="3370049"/>
            <a:ext cx="518469" cy="768000"/>
          </a:xfrm>
          <a:prstGeom prst="roundRect">
            <a:avLst/>
          </a:prstGeom>
          <a:solidFill>
            <a:srgbClr val="77A5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 rot="5400000">
            <a:off x="7407530" y="3545447"/>
            <a:ext cx="754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black"/>
                </a:solidFill>
                <a:ea typeface="ヒラギノ角ゴ Pro W3" charset="0"/>
                <a:cs typeface="ヒラギノ角ゴ Pro W3" charset="0"/>
              </a:rPr>
              <a:t>OGC SOS</a:t>
            </a:r>
          </a:p>
        </p:txBody>
      </p:sp>
      <p:sp>
        <p:nvSpPr>
          <p:cNvPr id="126" name="Rounded Rectangle 125"/>
          <p:cNvSpPr/>
          <p:nvPr/>
        </p:nvSpPr>
        <p:spPr>
          <a:xfrm>
            <a:off x="17281" y="807837"/>
            <a:ext cx="9058735" cy="574547"/>
          </a:xfrm>
          <a:prstGeom prst="roundRect">
            <a:avLst/>
          </a:prstGeom>
          <a:solidFill>
            <a:schemeClr val="tx2">
              <a:lumMod val="60000"/>
              <a:lumOff val="40000"/>
              <a:alpha val="9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spcCol="0" rtlCol="0" anchor="ctr"/>
          <a:lstStyle/>
          <a:p>
            <a:pPr algn="ctr"/>
            <a:endParaRPr lang="en-AU"/>
          </a:p>
        </p:txBody>
      </p:sp>
      <p:sp>
        <p:nvSpPr>
          <p:cNvPr id="127" name="Rounded Rectangle 126"/>
          <p:cNvSpPr/>
          <p:nvPr/>
        </p:nvSpPr>
        <p:spPr>
          <a:xfrm>
            <a:off x="-7089" y="1830842"/>
            <a:ext cx="4478833" cy="547861"/>
          </a:xfrm>
          <a:prstGeom prst="roundRect">
            <a:avLst/>
          </a:prstGeom>
          <a:solidFill>
            <a:schemeClr val="tx2">
              <a:lumMod val="60000"/>
              <a:lumOff val="40000"/>
              <a:alpha val="9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spcCol="0" rtlCol="0" anchor="ctr"/>
          <a:lstStyle/>
          <a:p>
            <a:pPr algn="ctr"/>
            <a:endParaRPr lang="en-AU"/>
          </a:p>
        </p:txBody>
      </p:sp>
      <p:sp>
        <p:nvSpPr>
          <p:cNvPr id="128" name="TextBox 127"/>
          <p:cNvSpPr txBox="1"/>
          <p:nvPr/>
        </p:nvSpPr>
        <p:spPr>
          <a:xfrm>
            <a:off x="1994338" y="662473"/>
            <a:ext cx="6430040" cy="523208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AU" sz="2800" dirty="0">
                <a:solidFill>
                  <a:srgbClr val="000000"/>
                </a:solidFill>
              </a:rPr>
              <a:t>Infrastructure to Lower Barriers to Entry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945514" y="1710997"/>
            <a:ext cx="3535297" cy="523208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pPr algn="ctr"/>
            <a:r>
              <a:rPr lang="en-AU" sz="2800" dirty="0" smtClean="0">
                <a:solidFill>
                  <a:srgbClr val="000000"/>
                </a:solidFill>
              </a:rPr>
              <a:t>Ace </a:t>
            </a:r>
            <a:r>
              <a:rPr lang="en-AU" sz="2800" dirty="0">
                <a:solidFill>
                  <a:srgbClr val="000000"/>
                </a:solidFill>
              </a:rPr>
              <a:t>U</a:t>
            </a:r>
            <a:r>
              <a:rPr lang="en-AU" sz="2800" dirty="0" smtClean="0">
                <a:solidFill>
                  <a:srgbClr val="000000"/>
                </a:solidFill>
              </a:rPr>
              <a:t>sers</a:t>
            </a:r>
            <a:endParaRPr lang="en-AU" sz="2800" dirty="0">
              <a:solidFill>
                <a:srgbClr val="000000"/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22062" y="2845272"/>
            <a:ext cx="9125505" cy="3964893"/>
          </a:xfrm>
          <a:prstGeom prst="roundRect">
            <a:avLst/>
          </a:prstGeom>
          <a:solidFill>
            <a:srgbClr val="CCFFCC">
              <a:alpha val="9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spcCol="0" rtlCol="0" anchor="ctr"/>
          <a:lstStyle/>
          <a:p>
            <a:pPr algn="ctr"/>
            <a:endParaRPr lang="en-AU"/>
          </a:p>
        </p:txBody>
      </p:sp>
      <p:sp>
        <p:nvSpPr>
          <p:cNvPr id="132" name="TextBox 131"/>
          <p:cNvSpPr txBox="1"/>
          <p:nvPr/>
        </p:nvSpPr>
        <p:spPr>
          <a:xfrm>
            <a:off x="2629796" y="4476845"/>
            <a:ext cx="4138272" cy="523208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pPr algn="ctr"/>
            <a:r>
              <a:rPr lang="en-AU" sz="2800" dirty="0">
                <a:solidFill>
                  <a:srgbClr val="000000"/>
                </a:solidFill>
              </a:rPr>
              <a:t>Data Platform</a:t>
            </a:r>
          </a:p>
        </p:txBody>
      </p:sp>
      <p:sp>
        <p:nvSpPr>
          <p:cNvPr id="134" name="Rounded Rectangle 133"/>
          <p:cNvSpPr/>
          <p:nvPr/>
        </p:nvSpPr>
        <p:spPr>
          <a:xfrm>
            <a:off x="4537824" y="1812113"/>
            <a:ext cx="4584217" cy="547861"/>
          </a:xfrm>
          <a:prstGeom prst="roundRect">
            <a:avLst/>
          </a:prstGeom>
          <a:solidFill>
            <a:schemeClr val="tx2">
              <a:lumMod val="60000"/>
              <a:lumOff val="40000"/>
              <a:alpha val="9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spcCol="0" rtlCol="0" anchor="ctr"/>
          <a:lstStyle/>
          <a:p>
            <a:pPr algn="ctr"/>
            <a:endParaRPr lang="en-AU"/>
          </a:p>
        </p:txBody>
      </p:sp>
      <p:sp>
        <p:nvSpPr>
          <p:cNvPr id="135" name="TextBox 134"/>
          <p:cNvSpPr txBox="1"/>
          <p:nvPr/>
        </p:nvSpPr>
        <p:spPr>
          <a:xfrm>
            <a:off x="5215815" y="1654790"/>
            <a:ext cx="3346480" cy="523208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pPr algn="ctr"/>
            <a:r>
              <a:rPr lang="en-AU" sz="2800" dirty="0">
                <a:solidFill>
                  <a:srgbClr val="000000"/>
                </a:solidFill>
              </a:rPr>
              <a:t>Data Discovery</a:t>
            </a:r>
          </a:p>
        </p:txBody>
      </p:sp>
      <p:sp>
        <p:nvSpPr>
          <p:cNvPr id="129" name="Title 1"/>
          <p:cNvSpPr txBox="1">
            <a:spLocks/>
          </p:cNvSpPr>
          <p:nvPr/>
        </p:nvSpPr>
        <p:spPr bwMode="auto">
          <a:xfrm>
            <a:off x="1214291" y="187741"/>
            <a:ext cx="8057881" cy="44907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ctr" anchorCtr="0" compatLnSpc="1">
            <a:prstTxWarp prst="textNoShape">
              <a:avLst/>
            </a:prstTxWarp>
          </a:bodyPr>
          <a:lstStyle>
            <a:lvl1pPr algn="l" defTabSz="45713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j-lt"/>
                <a:ea typeface="ヒラギノ角ゴ Pro W3" pitchFamily="-65" charset="-128"/>
                <a:cs typeface="ヒラギノ角ゴ Pro W3" pitchFamily="-65" charset="-128"/>
              </a:defRPr>
            </a:lvl1pPr>
            <a:lvl2pPr algn="l" defTabSz="45713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2pPr>
            <a:lvl3pPr algn="l" defTabSz="45713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3pPr>
            <a:lvl4pPr algn="l" defTabSz="45713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4pPr>
            <a:lvl5pPr algn="l" defTabSz="45713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5pPr>
            <a:lvl6pPr marL="457130" algn="l" defTabSz="45713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6pPr>
            <a:lvl7pPr marL="914265" algn="l" defTabSz="45713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7pPr>
            <a:lvl8pPr marL="1371396" algn="l" defTabSz="45713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8pPr>
            <a:lvl9pPr marL="1828529" algn="l" defTabSz="45713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9pPr>
          </a:lstStyle>
          <a:p>
            <a:pPr algn="ctr"/>
            <a:r>
              <a:rPr lang="en-AU" sz="2400" b="1" dirty="0" smtClean="0"/>
              <a:t>NERDIP: Enabling Multiple Ways to Interact with the Data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172704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3.8|16.4|4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>
        <a:spAutoFit/>
      </a:bodyPr>
      <a:lstStyle>
        <a:defPPr>
          <a:defRPr dirty="0">
            <a:solidFill>
              <a:schemeClr val="accent6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>
        <a:spAutoFit/>
      </a:bodyPr>
      <a:lstStyle>
        <a:defPPr>
          <a:defRPr dirty="0">
            <a:solidFill>
              <a:schemeClr val="accent6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6991</TotalTime>
  <Words>2397</Words>
  <Application>Microsoft Macintosh PowerPoint</Application>
  <PresentationFormat>On-screen Show (4:3)</PresentationFormat>
  <Paragraphs>586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 Narrow</vt:lpstr>
      <vt:lpstr>Calibri</vt:lpstr>
      <vt:lpstr>Courier New</vt:lpstr>
      <vt:lpstr>Gisha</vt:lpstr>
      <vt:lpstr>MS PGothic</vt:lpstr>
      <vt:lpstr>ＭＳ Ｐゴシック</vt:lpstr>
      <vt:lpstr>Roboto</vt:lpstr>
      <vt:lpstr>Times New Roman</vt:lpstr>
      <vt:lpstr>ヒラギノ角ゴ Pro W3</vt:lpstr>
      <vt:lpstr>Arial</vt:lpstr>
      <vt:lpstr>Office Theme</vt:lpstr>
      <vt:lpstr>Custom Design</vt:lpstr>
      <vt:lpstr>1_Office Theme</vt:lpstr>
      <vt:lpstr>NCI Data Management and progress towards enabling Transdisciplinary access</vt:lpstr>
      <vt:lpstr>NCI requirements</vt:lpstr>
      <vt:lpstr>10+ PB of Data for Interdisciplinary Science</vt:lpstr>
      <vt:lpstr>10+ PB of Data for Interdisciplinary Science</vt:lpstr>
      <vt:lpstr>Challenge: Migration to Transdisciplinary data</vt:lpstr>
      <vt:lpstr>PowerPoint Presentation</vt:lpstr>
      <vt:lpstr>Integrated Scientific Computing Environment </vt:lpstr>
      <vt:lpstr>Introducing the National Environmental Data Interoperability Research Platform (NERDIP)</vt:lpstr>
      <vt:lpstr>PowerPoint Presentation</vt:lpstr>
      <vt:lpstr>CMIP5 @ NCI</vt:lpstr>
      <vt:lpstr>CMIP6 ESGF planning</vt:lpstr>
      <vt:lpstr>Easy-access analysis environments</vt:lpstr>
      <vt:lpstr>VDI session on NCI HPC cloud: frictionless environment</vt:lpstr>
      <vt:lpstr>Data formats to NetCDF4; ESGF management issues</vt:lpstr>
      <vt:lpstr>Trade off of performance for storage capacity</vt:lpstr>
      <vt:lpstr>Serial Write Throughput</vt:lpstr>
      <vt:lpstr>Serial Read Throughput</vt:lpstr>
      <vt:lpstr>Low performance when using default parameters</vt:lpstr>
      <vt:lpstr>Low performance when using default parameters</vt:lpstr>
      <vt:lpstr>PowerPoint Presentation</vt:lpstr>
      <vt:lpstr>PowerPoint Presentation</vt:lpstr>
      <vt:lpstr>End user community issues for CMIP</vt:lpstr>
      <vt:lpstr>CMIP5 Grid Conventions</vt:lpstr>
      <vt:lpstr>Requirements for versioning handling within ESGF</vt:lpstr>
      <vt:lpstr>Implementing a Provenance System across the NCI</vt:lpstr>
      <vt:lpstr>Growth in Satellite Data</vt:lpstr>
      <vt:lpstr>PowerPoint Presentation</vt:lpstr>
      <vt:lpstr>PowerPoint Presentation</vt:lpstr>
      <vt:lpstr>PowerPoint Presentation</vt:lpstr>
      <vt:lpstr>Anyway – Summary!</vt:lpstr>
    </vt:vector>
  </TitlesOfParts>
  <Company>Swell Design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Laura</dc:creator>
  <cp:lastModifiedBy>Ben Evans</cp:lastModifiedBy>
  <cp:revision>377</cp:revision>
  <cp:lastPrinted>2012-12-04T04:12:40Z</cp:lastPrinted>
  <dcterms:created xsi:type="dcterms:W3CDTF">2014-07-16T00:16:54Z</dcterms:created>
  <dcterms:modified xsi:type="dcterms:W3CDTF">2015-12-09T18:45:04Z</dcterms:modified>
</cp:coreProperties>
</file>